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88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embeddings/oleObject1.xls" ContentType="application/vnd.ms-excel"/>
  <Override PartName="/ppt/embeddings/oleObject2.xls" ContentType="application/vnd.ms-excel"/>
  <Override PartName="/ppt/notesMasters/notesMaster1.xml" ContentType="application/vnd.openxmlformats-officedocument.presentationml.notesMaster+xml"/>
  <Override PartName="/ppt/slideMasters/slideMaster14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77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drawings/drawing1.xml" ContentType="application/vnd.openxmlformats-officedocument.drawingml.chartshap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</p:sldIdLst>
  <p:sldSz cx="9144000" cy="6858000"/>
  <p:notesSz cx="6797675" cy="9928225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2.xml"/><Relationship Id="rId4" Type="http://schemas.openxmlformats.org/officeDocument/2006/relationships/slideMaster" Target="slideMasters/slideMaster23.xml"/><Relationship Id="rId5" Type="http://schemas.openxmlformats.org/officeDocument/2006/relationships/slideMaster" Target="slideMasters/slideMaster34.xml"/><Relationship Id="rId6" Type="http://schemas.openxmlformats.org/officeDocument/2006/relationships/slideMaster" Target="slideMasters/slideMaster45.xml"/><Relationship Id="rId7" Type="http://schemas.openxmlformats.org/officeDocument/2006/relationships/slideMaster" Target="slideMasters/slideMaster56.xml"/><Relationship Id="rId8" Type="http://schemas.openxmlformats.org/officeDocument/2006/relationships/slideMaster" Target="slideMasters/slideMaster67.xml"/><Relationship Id="rId9" Type="http://schemas.openxmlformats.org/officeDocument/2006/relationships/slideMaster" Target="slideMasters/slideMaster78.xml"/><Relationship Id="rId10" Type="http://schemas.openxmlformats.org/officeDocument/2006/relationships/slideMaster" Target="slideMasters/slideMaster89.xml"/><Relationship Id="rId11" Type="http://schemas.openxmlformats.org/officeDocument/2006/relationships/slideMaster" Target="slideMasters/slideMaster100.xml"/><Relationship Id="rId12" Type="http://schemas.openxmlformats.org/officeDocument/2006/relationships/slideMaster" Target="slideMasters/slideMaster111.xml"/><Relationship Id="rId13" Type="http://schemas.openxmlformats.org/officeDocument/2006/relationships/slideMaster" Target="slideMasters/slideMaster122.xml"/><Relationship Id="rId14" Type="http://schemas.openxmlformats.org/officeDocument/2006/relationships/slideMaster" Target="slideMasters/slideMaster133.xml"/><Relationship Id="rId15" Type="http://schemas.openxmlformats.org/officeDocument/2006/relationships/slideMaster" Target="slideMasters/slideMaster144.xml"/><Relationship Id="rId16" Type="http://schemas.openxmlformats.org/officeDocument/2006/relationships/slideMaster" Target="slideMasters/slideMaster155.xml"/><Relationship Id="rId17" Type="http://schemas.openxmlformats.org/officeDocument/2006/relationships/slideMaster" Target="slideMasters/slideMaster166.xml"/><Relationship Id="rId18" Type="http://schemas.openxmlformats.org/officeDocument/2006/relationships/slideMaster" Target="slideMasters/slideMaster177.xml"/><Relationship Id="rId19" Type="http://schemas.openxmlformats.org/officeDocument/2006/relationships/notesMaster" Target="notesMasters/notesMaster1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30" Type="http://schemas.openxmlformats.org/officeDocument/2006/relationships/slide" Target="slides/slide11.xml"/><Relationship Id="rId31" Type="http://schemas.openxmlformats.org/officeDocument/2006/relationships/slide" Target="slides/slide12.xml"/><Relationship Id="rId32" Type="http://schemas.openxmlformats.org/officeDocument/2006/relationships/slide" Target="slides/slide13.xml"/><Relationship Id="rId33" Type="http://schemas.openxmlformats.org/officeDocument/2006/relationships/slide" Target="slides/slide14.xml"/><Relationship Id="rId34" Type="http://schemas.openxmlformats.org/officeDocument/2006/relationships/slide" Target="slides/slide15.xml"/><Relationship Id="rId35" Type="http://schemas.openxmlformats.org/officeDocument/2006/relationships/slide" Target="slides/slide16.xml"/><Relationship Id="rId36" Type="http://schemas.openxmlformats.org/officeDocument/2006/relationships/slide" Target="slides/slide17.xml"/><Relationship Id="rId37" Type="http://schemas.openxmlformats.org/officeDocument/2006/relationships/slide" Target="slides/slide18.xml"/><Relationship Id="rId38" Type="http://schemas.openxmlformats.org/officeDocument/2006/relationships/slide" Target="slides/slide19.xml"/><Relationship Id="rId39" Type="http://schemas.openxmlformats.org/officeDocument/2006/relationships/slide" Target="slides/slide20.xml"/><Relationship Id="rId40" Type="http://schemas.openxmlformats.org/officeDocument/2006/relationships/slide" Target="slides/slide21.xml"/><Relationship Id="rId41" Type="http://schemas.openxmlformats.org/officeDocument/2006/relationships/slide" Target="slides/slide22.xml"/><Relationship Id="rId42" Type="http://schemas.openxmlformats.org/officeDocument/2006/relationships/slide" Target="slides/slide23.xml"/><Relationship Id="rId43" Type="http://schemas.openxmlformats.org/officeDocument/2006/relationships/slide" Target="slides/slide24.xml"/><Relationship Id="rId44" Type="http://schemas.openxmlformats.org/officeDocument/2006/relationships/slide" Target="slides/slide25.xml"/><Relationship Id="rId45" Type="http://schemas.openxmlformats.org/officeDocument/2006/relationships/slide" Target="slides/slide26.xml"/><Relationship Id="rId46" Type="http://schemas.openxmlformats.org/officeDocument/2006/relationships/slide" Target="slides/slide27.xml"/><Relationship Id="rId47" Type="http://schemas.openxmlformats.org/officeDocument/2006/relationships/slide" Target="slides/slide28.xml"/><Relationship Id="rId48" Type="http://schemas.openxmlformats.org/officeDocument/2006/relationships/presProps" Target="presProps.xml"/>
</Relationships>
</file>

<file path=ppt/charts/_rels/chart6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bar3D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sz="1800" b="1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факт 2025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1473.7</c:v>
                </c:pt>
                <c:pt idx="1">
                  <c:v>1302</c:v>
                </c:pt>
                <c:pt idx="2">
                  <c:v>1153.8</c:v>
                </c:pt>
                <c:pt idx="3">
                  <c:v>1202.7</c:v>
                </c:pt>
              </c:numCache>
            </c:numRef>
          </c:val>
        </c:ser>
        <c:gapWidth val="150"/>
        <c:shape val="cylinder"/>
        <c:axId val="31904054"/>
        <c:axId val="2158445"/>
        <c:axId val="0"/>
      </c:bar3DChart>
      <c:catAx>
        <c:axId val="31904054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Calibri"/>
              </a:defRPr>
            </a:pPr>
          </a:p>
        </c:txPr>
        <c:crossAx val="2158445"/>
        <c:crosses val="autoZero"/>
        <c:auto val="1"/>
        <c:lblAlgn val="ctr"/>
        <c:lblOffset val="100"/>
        <c:noMultiLvlLbl val="0"/>
      </c:catAx>
      <c:valAx>
        <c:axId val="2158445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Calibri"/>
              </a:defRPr>
            </a:pPr>
          </a:p>
        </c:txPr>
        <c:crossAx val="31904054"/>
        <c:crosses val="autoZero"/>
        <c:crossBetween val="between"/>
      </c:valAx>
    </c:plotArea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autoTitleDeleted val="1"/>
    <c:view3D>
      <c:rotX val="29"/>
      <c:rotY val="29"/>
      <c:rAngAx val="0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563890800642349"/>
          <c:y val="0.0329104748097137"/>
          <c:w val="0.910484055976141"/>
          <c:h val="0.8561072852482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Lbls>
            <c:dLbl>
              <c:idx val="0"/>
              <c:layout>
                <c:manualLayout>
                  <c:x val="0.0100922060644984"/>
                  <c:y val="0.312776288136822"/>
                </c:manualLayout>
              </c:layout>
              <c:tx>
                <c:rich>
                  <a:bodyPr/>
                  <a:p>
                    <a:r>
                      <a:rPr lang="ru-RU" sz="1600" b="1" u="none" strike="noStrike">
                        <a:solidFill>
                          <a:srgbClr val="000000"/>
                        </a:solidFill>
                        <a:uFillTx/>
                        <a:latin typeface="Calibri"/>
                      </a:rPr>
                      <a:t>1417,2</a:t>
                    </a:r>
                  </a:p>
                </c:rich>
              </c:tx>
              <c:numFmt formatCode="General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0380751410615166"/>
                  <c:y val="0.23900282629176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600" b="1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504610303224917"/>
                  <c:y val="0.21914631495035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600" b="1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25230515161246"/>
                  <c:y val="0.26096093919849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600" b="1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numFmt formatCode="General" sourceLinked="0"/>
            <c:txPr>
              <a:bodyPr wrap="square"/>
              <a:lstStyle/>
              <a:p>
                <a:pPr>
                  <a:defRPr sz="1600" b="1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Факт 2025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1473.7</c:v>
                </c:pt>
                <c:pt idx="1">
                  <c:v>1302.1</c:v>
                </c:pt>
                <c:pt idx="2">
                  <c:v>1153.8</c:v>
                </c:pt>
                <c:pt idx="3">
                  <c:v>1202.7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dLbl>
              <c:idx val="0"/>
              <c:layout>
                <c:manualLayout>
                  <c:x val="-0.0366071838157713"/>
                  <c:y val="0.03181389955793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600" b="1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328455433735492"/>
                  <c:y val="0.063772737154866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600" b="1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315610807835222"/>
                  <c:y val="0.0597869410826872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600" b="1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341300059635763"/>
                  <c:y val="0.049858685411986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600" b="1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numFmt formatCode="General" sourceLinked="0"/>
            <c:txPr>
              <a:bodyPr wrap="square"/>
              <a:lstStyle/>
              <a:p>
                <a:pPr>
                  <a:defRPr sz="1600" b="1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Факт 2025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473.4</c:v>
                </c:pt>
                <c:pt idx="1">
                  <c:v>496.1</c:v>
                </c:pt>
                <c:pt idx="2">
                  <c:v>538.6</c:v>
                </c:pt>
                <c:pt idx="3">
                  <c:v>577.2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% собственных доходов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dLbl>
              <c:idx val="0"/>
              <c:layout>
                <c:manualLayout>
                  <c:x val="-0.00252305151612459"/>
                  <c:y val="-0.00195666352634249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600" b="1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sz="1600" b="1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0.0" sourceLinked="0"/>
              <c:txPr>
                <a:bodyPr wrap="square"/>
                <a:lstStyle/>
                <a:p>
                  <a:pPr>
                    <a:defRPr sz="1600" b="1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numFmt formatCode="0.0" sourceLinked="0"/>
            <c:txPr>
              <a:bodyPr wrap="square"/>
              <a:lstStyle/>
              <a:p>
                <a:pPr>
                  <a:defRPr sz="1600" b="1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4"/>
                <c:pt idx="0">
                  <c:v>Факт 2025</c:v>
                </c:pt>
                <c:pt idx="1">
                  <c:v>План 2026</c:v>
                </c:pt>
                <c:pt idx="2">
                  <c:v>План 2027</c:v>
                </c:pt>
                <c:pt idx="3">
                  <c:v>План 2028</c:v>
                </c:pt>
              </c:strCache>
            </c:strRef>
          </c:cat>
          <c:val>
            <c:numRef>
              <c:f>2</c:f>
              <c:numCache>
                <c:formatCode>0.0</c:formatCode>
                <c:ptCount val="4"/>
                <c:pt idx="0">
                  <c:v>32</c:v>
                </c:pt>
                <c:pt idx="1">
                  <c:v>38</c:v>
                </c:pt>
                <c:pt idx="2">
                  <c:v>46</c:v>
                </c:pt>
                <c:pt idx="3">
                  <c:v>46</c:v>
                </c:pt>
              </c:numCache>
            </c:numRef>
          </c:val>
        </c:ser>
        <c:gapWidth val="150"/>
        <c:shape val="pyramid"/>
        <c:axId val="28818111"/>
        <c:axId val="55015889"/>
      </c:bar3DChart>
      <c:catAx>
        <c:axId val="28818111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Calibri"/>
              </a:defRPr>
            </a:pPr>
          </a:p>
        </c:txPr>
        <c:crossAx val="55015889"/>
        <c:crosses val="autoZero"/>
        <c:auto val="1"/>
        <c:lblAlgn val="ctr"/>
        <c:lblOffset val="100"/>
        <c:noMultiLvlLbl val="0"/>
      </c:catAx>
      <c:valAx>
        <c:axId val="55015889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Calibri"/>
              </a:defRPr>
            </a:pPr>
          </a:p>
        </c:txPr>
        <c:crossAx val="28818111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5778610198"/>
          <c:y val="0.0447003563010624"/>
          <c:w val="0.266042861147211"/>
          <c:h val="0.13866396862988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u="none" strike="noStrike">
              <a:solidFill>
                <a:srgbClr val="000000"/>
              </a:solidFill>
              <a:uFillTx/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Calibri"/>
              </a:rPr>
              <a:t>План  2026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277850934948644"/>
          <c:y val="0.219508301404853"/>
          <c:w val="0.913220963918883"/>
          <c:h val="0.55411877394636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План 2026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25"/>
          <c:dPt>
            <c:idx val="0"/>
            <c:explosion val="25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explosion val="25"/>
            <c:spPr>
              <a:solidFill>
                <a:srgbClr val="c0504d"/>
              </a:solidFill>
              <a:ln w="0">
                <a:noFill/>
              </a:ln>
            </c:spPr>
          </c:dPt>
          <c:dLbls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numFmt formatCode="0.0" sourceLinked="0"/>
            <c:txPr>
              <a:bodyPr wrap="squar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0.0</c:formatCode>
                <c:ptCount val="2"/>
                <c:pt idx="0">
                  <c:v>496.1</c:v>
                </c:pt>
                <c:pt idx="1">
                  <c:v>683.2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explosion val="25"/>
          <c:dPt>
            <c:idx val="0"/>
            <c:explosion val="25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explosion val="25"/>
            <c:spPr>
              <a:solidFill>
                <a:srgbClr val="c0504d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1</c:f>
              <c:numCache>
                <c:formatCode>0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Calibri"/>
              </a:rPr>
              <a:t>План 2027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4136515268155"/>
          <c:y val="0.123458792991564"/>
          <c:w val="0.932127277392866"/>
          <c:h val="0.600178455548345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Прогноз 2022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25"/>
          <c:dPt>
            <c:idx val="0"/>
            <c:explosion val="25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explosion val="25"/>
            <c:spPr>
              <a:solidFill>
                <a:srgbClr val="c0504d"/>
              </a:solidFill>
              <a:ln w="0">
                <a:noFill/>
              </a:ln>
            </c:spPr>
          </c:dPt>
          <c:dLbls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numFmt formatCode="0.0" sourceLinked="0"/>
            <c:txPr>
              <a:bodyPr wrap="squar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538.6</c:v>
                </c:pt>
                <c:pt idx="1">
                  <c:v>645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explosion val="25"/>
          <c:dPt>
            <c:idx val="0"/>
            <c:explosion val="25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explosion val="25"/>
            <c:spPr>
              <a:solidFill>
                <a:srgbClr val="c0504d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"/>
          <c:y val="0.763985730501054"/>
          <c:w val="1"/>
          <c:h val="0.23595232303575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u="none" strike="noStrike">
              <a:solidFill>
                <a:srgbClr val="000000"/>
              </a:solidFill>
              <a:uFillTx/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800" b="1" u="none" strike="noStrike">
                <a:solidFill>
                  <a:srgbClr val="000000"/>
                </a:solidFill>
                <a:uFillTx/>
                <a:latin typeface="Calibri"/>
              </a:rPr>
              <a:t>План 2028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180596388072239"/>
          <c:y val="0.270898478215551"/>
          <c:w val="0.962620747585048"/>
          <c:h val="0.717531790702522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Прогноз 2028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25"/>
          <c:dPt>
            <c:idx val="0"/>
            <c:explosion val="25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explosion val="22"/>
            <c:spPr>
              <a:solidFill>
                <a:srgbClr val="c0504d"/>
              </a:solidFill>
              <a:ln w="0">
                <a:noFill/>
              </a:ln>
            </c:spPr>
          </c:dPt>
          <c:dLbls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numFmt formatCode="0.0" sourceLinked="0"/>
            <c:txPr>
              <a:bodyPr wrap="squar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0.0</c:formatCode>
                <c:ptCount val="2"/>
                <c:pt idx="0">
                  <c:v>577.2</c:v>
                </c:pt>
                <c:pt idx="1">
                  <c:v>664.2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explosion val="25"/>
          <c:dPt>
            <c:idx val="0"/>
            <c:explosion val="25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explosion val="25"/>
            <c:spPr>
              <a:solidFill>
                <a:srgbClr val="c0504d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1</c:f>
              <c:numCache>
                <c:formatCode>0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</a:rPr>
              <a:t>млн.</a:t>
            </a:r>
            <a:r>
              <a:rPr lang="ru-RU" sz="1000" b="1" u="none" strike="noStrike">
                <a:solidFill>
                  <a:srgbClr val="000000"/>
                </a:solidFill>
                <a:uFillTx/>
                <a:latin typeface="Calibri"/>
              </a:rPr>
              <a:t> руб.</a:t>
            </a:r>
          </a:p>
        </c:rich>
      </c:tx>
      <c:layout>
        <c:manualLayout>
          <c:xMode val="edge"/>
          <c:yMode val="edge"/>
          <c:x val="0.0271710175812467"/>
          <c:y val="0.00790370531506055"/>
        </c:manualLayout>
      </c:layout>
      <c:overlay val="0"/>
      <c:spPr>
        <a:noFill/>
        <a:ln w="0">
          <a:noFill/>
        </a:ln>
      </c:spPr>
    </c:title>
    <c:autoTitleDeleted val="0"/>
    <c:view3D>
      <c:rotX val="10"/>
      <c:rotY val="1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sideWall>
      <c:spPr>
        <a:noFill/>
        <a:ln w="9360">
          <a:solidFill>
            <a:srgbClr val="878787"/>
          </a:solidFill>
          <a:round/>
        </a:ln>
      </c:spPr>
    </c:sideWall>
    <c:backWall>
      <c:spPr>
        <a:noFill/>
        <a:ln w="9360">
          <a:solidFill>
            <a:srgbClr val="878787"/>
          </a:solidFill>
          <a:round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numFmt formatCode="0.0" sourceLinked="0"/>
            <c:txPr>
              <a:bodyPr wrap="squar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Факт 2024</c:v>
                </c:pt>
                <c:pt idx="1">
                  <c:v>Факт 2025</c:v>
                </c:pt>
                <c:pt idx="2">
                  <c:v>План 2026</c:v>
                </c:pt>
                <c:pt idx="3">
                  <c:v>План 2027</c:v>
                </c:pt>
                <c:pt idx="4">
                  <c:v>План 2028</c:v>
                </c:pt>
              </c:strCache>
            </c:strRef>
          </c:cat>
          <c:val>
            <c:numRef>
              <c:f>0</c:f>
              <c:numCache>
                <c:formatCode>0.0</c:formatCode>
                <c:ptCount val="5"/>
                <c:pt idx="0">
                  <c:v>1448.5</c:v>
                </c:pt>
                <c:pt idx="1">
                  <c:v>1473.7</c:v>
                </c:pt>
                <c:pt idx="2">
                  <c:v>1302.1</c:v>
                </c:pt>
                <c:pt idx="3">
                  <c:v>1153.8</c:v>
                </c:pt>
                <c:pt idx="4">
                  <c:v>1202.7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c0504d"/>
              </a:solidFill>
              <a:ln w="0">
                <a:noFill/>
              </a:ln>
            </c:spPr>
          </c:dPt>
          <c:dLbls>
            <c:dLbl>
              <c:idx val="0"/>
              <c:layout>
                <c:manualLayout>
                  <c:x val="0.0101173636949841"/>
                  <c:y val="-0.00255671683736946"/>
                </c:manualLayout>
              </c:layout>
              <c:tx>
                <c:rich>
                  <a:bodyPr/>
                  <a:p>
                    <a:r>
                      <a:rPr lang="ru-RU" sz="1000" b="0" u="none" strike="noStrike">
                        <a:solidFill>
                          <a:srgbClr val="000000"/>
                        </a:solidFill>
                        <a:uFillTx/>
                        <a:latin typeface="Calibri"/>
                      </a:rPr>
                      <a:t>608,1</a:t>
                    </a:r>
                  </a:p>
                </c:rich>
              </c:tx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144533767071202"/>
                  <c:y val="-0.0127835841868475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867202602427217"/>
                  <c:y val="-0.0153403010242169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0433601301213606"/>
                  <c:y val="-0.0102268673494781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173440520485442"/>
                  <c:y val="-0.00767015051210838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numFmt formatCode="0.0" sourceLinked="0"/>
            <c:txPr>
              <a:bodyPr wrap="squar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Факт 2024</c:v>
                </c:pt>
                <c:pt idx="1">
                  <c:v>Факт 2025</c:v>
                </c:pt>
                <c:pt idx="2">
                  <c:v>План 2026</c:v>
                </c:pt>
                <c:pt idx="3">
                  <c:v>План 2027</c:v>
                </c:pt>
                <c:pt idx="4">
                  <c:v>План 2028</c:v>
                </c:pt>
              </c:strCache>
            </c:strRef>
          </c:cat>
          <c:val>
            <c:numRef>
              <c:f>1</c:f>
              <c:numCache>
                <c:formatCode>0.0</c:formatCode>
                <c:ptCount val="5"/>
                <c:pt idx="0">
                  <c:v>1405.3</c:v>
                </c:pt>
                <c:pt idx="1">
                  <c:v>1517.5</c:v>
                </c:pt>
                <c:pt idx="2">
                  <c:v>1302.1</c:v>
                </c:pt>
                <c:pt idx="3">
                  <c:v>1153.8</c:v>
                </c:pt>
                <c:pt idx="4">
                  <c:v>1202.7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9bbb59"/>
              </a:solidFill>
              <a:ln w="0">
                <a:noFill/>
              </a:ln>
            </c:spPr>
          </c:dPt>
          <c:dLbls>
            <c:dLbl>
              <c:idx val="0"/>
              <c:layout>
                <c:manualLayout>
                  <c:x val="0.00599815133345491"/>
                  <c:y val="0.074144989600000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285448499659834"/>
                  <c:y val="0.076702109069942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"/>
                  <c:y val="0.089485089307931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numFmt formatCode="General" sourceLinked="0"/>
            <c:txPr>
              <a:bodyPr wrap="squar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Факт 2024</c:v>
                </c:pt>
                <c:pt idx="1">
                  <c:v>Факт 2025</c:v>
                </c:pt>
                <c:pt idx="2">
                  <c:v>План 2026</c:v>
                </c:pt>
                <c:pt idx="3">
                  <c:v>План 2027</c:v>
                </c:pt>
                <c:pt idx="4">
                  <c:v>План 2028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1">
                  <c:v>-43.8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8064a2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sz="10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Факт 2024</c:v>
                </c:pt>
                <c:pt idx="1">
                  <c:v>Факт 2025</c:v>
                </c:pt>
                <c:pt idx="2">
                  <c:v>План 2026</c:v>
                </c:pt>
                <c:pt idx="3">
                  <c:v>План 2027</c:v>
                </c:pt>
                <c:pt idx="4">
                  <c:v>План 2028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43.2</c:v>
                </c:pt>
              </c:numCache>
            </c:numRef>
          </c:val>
        </c:ser>
        <c:gapWidth val="150"/>
        <c:shape val="cylinder"/>
        <c:axId val="26051364"/>
        <c:axId val="4081061"/>
        <c:axId val="0"/>
      </c:bar3DChart>
      <c:catAx>
        <c:axId val="26051364"/>
        <c:scaling>
          <c:orientation val="minMax"/>
        </c:scaling>
        <c:delete val="0"/>
        <c:axPos val="b"/>
        <c:numFmt formatCode="[$-419]dd/mm/yyyy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Calibri"/>
              </a:defRPr>
            </a:pPr>
          </a:p>
        </c:txPr>
        <c:crossAx val="4081061"/>
        <c:crosses val="autoZero"/>
        <c:auto val="1"/>
        <c:lblAlgn val="ctr"/>
        <c:lblOffset val="100"/>
        <c:noMultiLvlLbl val="0"/>
      </c:catAx>
      <c:valAx>
        <c:axId val="4081061"/>
        <c:scaling>
          <c:orientation val="minMax"/>
        </c:scaling>
        <c:delete val="0"/>
        <c:axPos val="l"/>
        <c:majorGridlines>
          <c:spPr>
            <a:ln w="9360">
              <a:solidFill>
                <a:srgbClr val="4f81bd"/>
              </a:solidFill>
              <a:round/>
            </a:ln>
          </c:spPr>
        </c:majorGridlines>
        <c:numFmt formatCode="0.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u="none" strike="noStrike">
                <a:solidFill>
                  <a:srgbClr val="000000"/>
                </a:solidFill>
                <a:uFillTx/>
                <a:latin typeface="Calibri"/>
              </a:defRPr>
            </a:pPr>
          </a:p>
        </c:txPr>
        <c:crossAx val="26051364"/>
        <c:crosses val="autoZero"/>
        <c:crossBetween val="between"/>
      </c:valAx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sz="1000" b="0" u="none" strike="noStrike">
              <a:solidFill>
                <a:srgbClr val="000000"/>
              </a:solidFill>
              <a:uFillTx/>
              <a:latin typeface="Calibri"/>
            </a:defRPr>
          </a:pPr>
        </a:p>
      </c:txPr>
    </c:legend>
    <c:plotVisOnly val="1"/>
    <c:dispBlanksAs val="gap"/>
  </c:chart>
  <c:spPr>
    <a:noFill/>
    <a:ln w="0">
      <a:noFill/>
    </a:ln>
  </c:spPr>
  <c:userShapes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600" b="1" u="none" strike="noStrike">
                <a:solidFill>
                  <a:srgbClr val="000000"/>
                </a:solidFill>
                <a:uFillTx/>
                <a:latin typeface="Calibri"/>
              </a:rPr>
              <a:t>  2026 год  </a:t>
            </a:r>
          </a:p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600" b="1" u="none" strike="noStrike">
                <a:solidFill>
                  <a:srgbClr val="000000"/>
                </a:solidFill>
                <a:uFillTx/>
                <a:latin typeface="Calibri"/>
              </a:rPr>
              <a:t>    1302,1  млн.руб</a:t>
            </a:r>
            <a:r>
              <a:rPr lang="ru-RU" sz="1800" b="1" u="none" strike="noStrike">
                <a:solidFill>
                  <a:srgbClr val="000000"/>
                </a:solidFill>
                <a:uFillTx/>
                <a:latin typeface="Calibri"/>
              </a:rPr>
              <a:t>.</a:t>
            </a:r>
          </a:p>
        </c:rich>
      </c:tx>
      <c:layout>
        <c:manualLayout>
          <c:xMode val="edge"/>
          <c:yMode val="edge"/>
          <c:x val="0.37102633969119"/>
          <c:y val="0.000923164323249538"/>
        </c:manualLayout>
      </c:layout>
      <c:overlay val="0"/>
      <c:spPr>
        <a:noFill/>
        <a:ln w="0">
          <a:noFill/>
        </a:ln>
      </c:spPr>
    </c:title>
    <c:autoTitleDeleted val="0"/>
    <c:view3D>
      <c:rotX val="50"/>
      <c:rotY val="340"/>
      <c:rAngAx val="0"/>
      <c:perspective val="1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199591280653951"/>
          <c:y val="0.153245277659423"/>
          <c:w val="0.460217983651226"/>
          <c:h val="0.756142593381622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558ed5"/>
              </a:solidFill>
              <a:ln w="0">
                <a:noFill/>
              </a:ln>
            </c:spPr>
          </c:dPt>
          <c:dPt>
            <c:idx val="1"/>
            <c:spPr>
              <a:solidFill>
                <a:srgbClr val="ab4744"/>
              </a:solidFill>
              <a:ln w="0">
                <a:noFill/>
              </a:ln>
            </c:spPr>
          </c:dPt>
          <c:dPt>
            <c:idx val="2"/>
            <c:spPr>
              <a:solidFill>
                <a:srgbClr val="8aa64f"/>
              </a:solidFill>
              <a:ln w="0">
                <a:noFill/>
              </a:ln>
            </c:spPr>
          </c:dPt>
          <c:dPt>
            <c:idx val="3"/>
            <c:spPr>
              <a:solidFill>
                <a:srgbClr val="725990"/>
              </a:solidFill>
              <a:ln w="0">
                <a:noFill/>
              </a:ln>
            </c:spPr>
          </c:dPt>
          <c:dPt>
            <c:idx val="4"/>
            <c:spPr>
              <a:solidFill>
                <a:srgbClr val="4299b0"/>
              </a:solidFill>
              <a:ln w="0">
                <a:noFill/>
              </a:ln>
            </c:spPr>
          </c:dPt>
          <c:dPt>
            <c:idx val="5"/>
            <c:spPr>
              <a:solidFill>
                <a:srgbClr val="dc853e"/>
              </a:solidFill>
              <a:ln w="0">
                <a:noFill/>
              </a:ln>
            </c:spPr>
          </c:dPt>
          <c:dPt>
            <c:idx val="6"/>
            <c:spPr>
              <a:solidFill>
                <a:srgbClr val="93a9ce"/>
              </a:solidFill>
              <a:ln w="0">
                <a:noFill/>
              </a:ln>
            </c:spPr>
          </c:dPt>
          <c:dPt>
            <c:idx val="7"/>
            <c:spPr>
              <a:solidFill>
                <a:srgbClr val="d09493"/>
              </a:solidFill>
              <a:ln w="0">
                <a:noFill/>
              </a:ln>
            </c:spPr>
          </c:dPt>
          <c:dPt>
            <c:idx val="8"/>
            <c:spPr>
              <a:solidFill>
                <a:srgbClr val="10243e"/>
              </a:solidFill>
              <a:ln w="0">
                <a:noFill/>
              </a:ln>
            </c:spPr>
          </c:dPt>
          <c:dLbls>
            <c:dLbl>
              <c:idx val="0"/>
              <c:layout>
                <c:manualLayout>
                  <c:x val="-0.0922608125637327"/>
                  <c:y val="0.0890430350517675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142333464234972"/>
                  <c:y val="-0.010348183335574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0081979501286478"/>
                  <c:y val="-0.0190212491951063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layout>
                <c:manualLayout>
                  <c:x val="0.0132194485811743"/>
                  <c:y val="0.00432748210569538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numFmt formatCode="General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layout>
                <c:manualLayout>
                  <c:x val="0.0177503343752173"/>
                  <c:y val="0.017280252340024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sz="18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</c:dLbls>
          <c:cat>
            <c:strRef>
              <c:f>categories</c:f>
              <c:strCache>
                <c:ptCount val="9"/>
                <c:pt idx="0">
                  <c:v>Образование </c:v>
                </c:pt>
                <c:pt idx="1">
                  <c:v>Физическая культура и спорт </c:v>
                </c:pt>
                <c:pt idx="2">
                  <c:v>Культура и кинематография </c:v>
                </c:pt>
                <c:pt idx="3">
                  <c:v>Социальная политика </c:v>
                </c:pt>
                <c:pt idx="4">
                  <c:v>Жилищно- коммунальное хозяйство </c:v>
                </c:pt>
                <c:pt idx="5">
                  <c:v>Общегосударственные вопросы </c:v>
                </c:pt>
                <c:pt idx="6">
                  <c:v>Национальная безопасность </c:v>
                </c:pt>
                <c:pt idx="7">
                  <c:v>Национальная экономика </c:v>
                </c:pt>
                <c:pt idx="8">
                  <c:v>Средства массовой информации </c:v>
                </c:pt>
              </c:strCache>
            </c:strRef>
          </c:cat>
          <c:val>
            <c:numRef>
              <c:f>0</c:f>
              <c:numCache>
                <c:formatCode>0.0</c:formatCode>
                <c:ptCount val="9"/>
                <c:pt idx="0">
                  <c:v>546.4</c:v>
                </c:pt>
                <c:pt idx="1">
                  <c:v>82.1</c:v>
                </c:pt>
                <c:pt idx="2">
                  <c:v>200.9</c:v>
                </c:pt>
                <c:pt idx="3">
                  <c:v>43</c:v>
                </c:pt>
                <c:pt idx="4">
                  <c:v>88.2</c:v>
                </c:pt>
                <c:pt idx="5">
                  <c:v>128.4</c:v>
                </c:pt>
                <c:pt idx="6">
                  <c:v>46.3</c:v>
                </c:pt>
                <c:pt idx="7">
                  <c:v>41.2</c:v>
                </c:pt>
                <c:pt idx="8">
                  <c:v>3.1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4672a8"/>
              </a:solidFill>
              <a:ln w="0">
                <a:noFill/>
              </a:ln>
            </c:spPr>
          </c:dPt>
          <c:dPt>
            <c:idx val="1"/>
            <c:spPr>
              <a:solidFill>
                <a:srgbClr val="ab4744"/>
              </a:solidFill>
              <a:ln w="0">
                <a:noFill/>
              </a:ln>
            </c:spPr>
          </c:dPt>
          <c:dPt>
            <c:idx val="2"/>
            <c:spPr>
              <a:solidFill>
                <a:srgbClr val="8aa64f"/>
              </a:solidFill>
              <a:ln w="0">
                <a:noFill/>
              </a:ln>
            </c:spPr>
          </c:dPt>
          <c:dPt>
            <c:idx val="3"/>
            <c:spPr>
              <a:solidFill>
                <a:srgbClr val="725990"/>
              </a:solidFill>
              <a:ln w="0">
                <a:noFill/>
              </a:ln>
            </c:spPr>
          </c:dPt>
          <c:dPt>
            <c:idx val="4"/>
            <c:spPr>
              <a:solidFill>
                <a:srgbClr val="4299b0"/>
              </a:solidFill>
              <a:ln w="0">
                <a:noFill/>
              </a:ln>
            </c:spPr>
          </c:dPt>
          <c:dPt>
            <c:idx val="5"/>
            <c:spPr>
              <a:solidFill>
                <a:srgbClr val="dc853e"/>
              </a:solidFill>
              <a:ln w="0">
                <a:noFill/>
              </a:ln>
            </c:spPr>
          </c:dPt>
          <c:dPt>
            <c:idx val="6"/>
            <c:spPr>
              <a:solidFill>
                <a:srgbClr val="93a9ce"/>
              </a:solidFill>
              <a:ln w="0">
                <a:noFill/>
              </a:ln>
            </c:spPr>
          </c:dPt>
          <c:dPt>
            <c:idx val="7"/>
            <c:spPr>
              <a:solidFill>
                <a:srgbClr val="d09493"/>
              </a:solidFill>
              <a:ln w="0">
                <a:noFill/>
              </a:ln>
            </c:spPr>
          </c:dPt>
          <c:dPt>
            <c:idx val="8"/>
            <c:spPr>
              <a:solidFill>
                <a:srgbClr val="b8cd97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sz="18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</c:dLbls>
          <c:cat>
            <c:strRef>
              <c:f>categories</c:f>
              <c:strCache>
                <c:ptCount val="9"/>
                <c:pt idx="0">
                  <c:v>Образование </c:v>
                </c:pt>
                <c:pt idx="1">
                  <c:v>Физическая культура и спорт </c:v>
                </c:pt>
                <c:pt idx="2">
                  <c:v>Культура и кинематография </c:v>
                </c:pt>
                <c:pt idx="3">
                  <c:v>Социальная политика </c:v>
                </c:pt>
                <c:pt idx="4">
                  <c:v>Жилищно- коммунальное хозяйство </c:v>
                </c:pt>
                <c:pt idx="5">
                  <c:v>Общегосударственные вопросы </c:v>
                </c:pt>
                <c:pt idx="6">
                  <c:v>Национальная безопасность </c:v>
                </c:pt>
                <c:pt idx="7">
                  <c:v>Национальная экономика </c:v>
                </c:pt>
                <c:pt idx="8">
                  <c:v>Средства массовой информации </c:v>
                </c:pt>
              </c:strCache>
            </c:strRef>
          </c:cat>
          <c:val>
            <c:numRef>
              <c:f>1</c:f>
              <c:numCache>
                <c:formatCode>0.0</c:formatCode>
                <c:ptCount val="9"/>
                <c:pt idx="0">
                  <c:v>553.2</c:v>
                </c:pt>
                <c:pt idx="1">
                  <c:v>78</c:v>
                </c:pt>
                <c:pt idx="2">
                  <c:v>169.2</c:v>
                </c:pt>
                <c:pt idx="3">
                  <c:v>36.9</c:v>
                </c:pt>
                <c:pt idx="4">
                  <c:v>346.2</c:v>
                </c:pt>
                <c:pt idx="5">
                  <c:v>119.8</c:v>
                </c:pt>
                <c:pt idx="6">
                  <c:v>44.3</c:v>
                </c:pt>
                <c:pt idx="7">
                  <c:v>116.8</c:v>
                </c:pt>
                <c:pt idx="8">
                  <c:v>3.4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4672a8"/>
              </a:solidFill>
              <a:ln w="0">
                <a:noFill/>
              </a:ln>
            </c:spPr>
          </c:dPt>
          <c:dPt>
            <c:idx val="1"/>
            <c:spPr>
              <a:solidFill>
                <a:srgbClr val="ab4744"/>
              </a:solidFill>
              <a:ln w="0">
                <a:noFill/>
              </a:ln>
            </c:spPr>
          </c:dPt>
          <c:dPt>
            <c:idx val="2"/>
            <c:spPr>
              <a:solidFill>
                <a:srgbClr val="8aa64f"/>
              </a:solidFill>
              <a:ln w="0">
                <a:noFill/>
              </a:ln>
            </c:spPr>
          </c:dPt>
          <c:dPt>
            <c:idx val="3"/>
            <c:spPr>
              <a:solidFill>
                <a:srgbClr val="725990"/>
              </a:solidFill>
              <a:ln w="0">
                <a:noFill/>
              </a:ln>
            </c:spPr>
          </c:dPt>
          <c:dPt>
            <c:idx val="4"/>
            <c:spPr>
              <a:solidFill>
                <a:srgbClr val="4299b0"/>
              </a:solidFill>
              <a:ln w="0">
                <a:noFill/>
              </a:ln>
            </c:spPr>
          </c:dPt>
          <c:dPt>
            <c:idx val="5"/>
            <c:spPr>
              <a:solidFill>
                <a:srgbClr val="dc853e"/>
              </a:solidFill>
              <a:ln w="0">
                <a:noFill/>
              </a:ln>
            </c:spPr>
          </c:dPt>
          <c:dPt>
            <c:idx val="6"/>
            <c:spPr>
              <a:solidFill>
                <a:srgbClr val="93a9ce"/>
              </a:solidFill>
              <a:ln w="0">
                <a:noFill/>
              </a:ln>
            </c:spPr>
          </c:dPt>
          <c:dPt>
            <c:idx val="7"/>
            <c:spPr>
              <a:solidFill>
                <a:srgbClr val="d09493"/>
              </a:solidFill>
              <a:ln w="0">
                <a:noFill/>
              </a:ln>
            </c:spPr>
          </c:dPt>
          <c:dPt>
            <c:idx val="8"/>
            <c:spPr>
              <a:solidFill>
                <a:srgbClr val="b8cd97"/>
              </a:solidFill>
              <a:ln w="0">
                <a:noFill/>
              </a:ln>
            </c:spPr>
          </c:dPt>
          <c:dLbls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numFmt formatCode="0.0" sourceLinked="0"/>
            <c:txPr>
              <a:bodyPr wrap="square"/>
              <a:lstStyle/>
              <a:p>
                <a:pPr>
                  <a:defRPr sz="18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</c:dLbls>
          <c:cat>
            <c:strRef>
              <c:f>categories</c:f>
              <c:strCache>
                <c:ptCount val="9"/>
                <c:pt idx="0">
                  <c:v>Образование </c:v>
                </c:pt>
                <c:pt idx="1">
                  <c:v>Физическая культура и спорт </c:v>
                </c:pt>
                <c:pt idx="2">
                  <c:v>Культура и кинематография </c:v>
                </c:pt>
                <c:pt idx="3">
                  <c:v>Социальная политика </c:v>
                </c:pt>
                <c:pt idx="4">
                  <c:v>Жилищно- коммунальное хозяйство </c:v>
                </c:pt>
                <c:pt idx="5">
                  <c:v>Общегосударственные вопросы </c:v>
                </c:pt>
                <c:pt idx="6">
                  <c:v>Национальная безопасность </c:v>
                </c:pt>
                <c:pt idx="7">
                  <c:v>Национальная экономика </c:v>
                </c:pt>
                <c:pt idx="8">
                  <c:v>Средства массовой информации </c:v>
                </c:pt>
              </c:strCache>
            </c:strRef>
          </c:cat>
          <c:val>
            <c:numRef>
              <c:f>2</c:f>
              <c:numCache>
                <c:formatCode>0.0</c:formatCode>
                <c:ptCount val="9"/>
                <c:pt idx="0">
                  <c:v>569.8</c:v>
                </c:pt>
                <c:pt idx="1">
                  <c:v>96.5</c:v>
                </c:pt>
                <c:pt idx="2">
                  <c:v>169.2</c:v>
                </c:pt>
                <c:pt idx="3">
                  <c:v>36.9</c:v>
                </c:pt>
                <c:pt idx="4">
                  <c:v>346.2</c:v>
                </c:pt>
                <c:pt idx="5">
                  <c:v>119.8</c:v>
                </c:pt>
                <c:pt idx="6">
                  <c:v>44.3</c:v>
                </c:pt>
                <c:pt idx="7">
                  <c:v>116.8</c:v>
                </c:pt>
                <c:pt idx="8">
                  <c:v>3.4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1615964757168"/>
          <c:y val="0.102200873121112"/>
          <c:w val="0.279484711621671"/>
          <c:h val="0.40749942134398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u="none" strike="noStrike">
              <a:solidFill>
                <a:srgbClr val="000000"/>
              </a:solidFill>
              <a:uFillTx/>
              <a:latin typeface="Calibri"/>
            </a:defRPr>
          </a:pPr>
        </a:p>
      </c:txPr>
    </c:legend>
    <c:plotVisOnly val="1"/>
    <c:dispBlanksAs val="zero"/>
  </c:chart>
  <c:spPr>
    <a:noFill/>
    <a:ln w="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600" b="1" u="none" strike="noStrike">
                <a:solidFill>
                  <a:srgbClr val="000000"/>
                </a:solidFill>
                <a:uFillTx/>
                <a:latin typeface="Calibri"/>
              </a:rPr>
              <a:t>2027 год  </a:t>
            </a:r>
          </a:p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600" b="1" u="none" strike="noStrike">
                <a:solidFill>
                  <a:srgbClr val="000000"/>
                </a:solidFill>
                <a:uFillTx/>
                <a:latin typeface="Calibri"/>
              </a:rPr>
              <a:t>1153,8</a:t>
            </a:r>
          </a:p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600" b="1" u="none" strike="noStrike">
                <a:solidFill>
                  <a:srgbClr val="000000"/>
                </a:solidFill>
                <a:uFillTx/>
                <a:latin typeface="Calibri"/>
              </a:rPr>
              <a:t> млн.руб</a:t>
            </a:r>
            <a:r>
              <a:rPr lang="ru-RU" sz="1800" b="1" u="none" strike="noStrike">
                <a:solidFill>
                  <a:srgbClr val="000000"/>
                </a:solidFill>
                <a:uFillTx/>
                <a:latin typeface="Calibri"/>
              </a:rPr>
              <a:t>.</a:t>
            </a:r>
          </a:p>
        </c:rich>
      </c:tx>
      <c:layout>
        <c:manualLayout>
          <c:xMode val="edge"/>
          <c:yMode val="edge"/>
          <c:x val="0.300910865322056"/>
          <c:y val="0.0400846508153865"/>
        </c:manualLayout>
      </c:layout>
      <c:overlay val="0"/>
      <c:spPr>
        <a:gradFill>
          <a:gsLst>
            <a:gs pos="0">
              <a:srgbClr val="9ab4e4"/>
            </a:gs>
            <a:gs pos="50000">
              <a:srgbClr val="c1d1ec"/>
            </a:gs>
            <a:gs pos="100000">
              <a:srgbClr val="e0e8f5"/>
            </a:gs>
          </a:gsLst>
          <a:lin ang="5400000"/>
        </a:gradFill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9658425504229"/>
          <c:y val="0.153242873148263"/>
          <c:w val="0.460068314899154"/>
          <c:h val="0.75619320303747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504d"/>
            </a:solidFill>
            <a:ln w="0">
              <a:noFill/>
            </a:ln>
          </c:spPr>
          <c:explosion val="11"/>
          <c:dPt>
            <c:idx val="0"/>
            <c:explosion val="11"/>
            <c:spPr>
              <a:solidFill>
                <a:srgbClr val="4672a8"/>
              </a:solidFill>
              <a:ln w="0">
                <a:noFill/>
              </a:ln>
            </c:spPr>
          </c:dPt>
          <c:dPt>
            <c:idx val="1"/>
            <c:explosion val="11"/>
            <c:spPr>
              <a:solidFill>
                <a:srgbClr val="ab4744"/>
              </a:solidFill>
              <a:ln w="0">
                <a:noFill/>
              </a:ln>
            </c:spPr>
          </c:dPt>
          <c:dPt>
            <c:idx val="2"/>
            <c:explosion val="11"/>
            <c:spPr>
              <a:solidFill>
                <a:srgbClr val="8aa64f"/>
              </a:solidFill>
              <a:ln w="0">
                <a:noFill/>
              </a:ln>
            </c:spPr>
          </c:dPt>
          <c:dPt>
            <c:idx val="3"/>
            <c:explosion val="11"/>
            <c:spPr>
              <a:solidFill>
                <a:srgbClr val="725990"/>
              </a:solidFill>
              <a:ln w="0">
                <a:noFill/>
              </a:ln>
            </c:spPr>
          </c:dPt>
          <c:dPt>
            <c:idx val="4"/>
            <c:explosion val="11"/>
            <c:spPr>
              <a:solidFill>
                <a:srgbClr val="4299b0"/>
              </a:solidFill>
              <a:ln w="0">
                <a:noFill/>
              </a:ln>
            </c:spPr>
          </c:dPt>
          <c:dPt>
            <c:idx val="5"/>
            <c:explosion val="11"/>
            <c:spPr>
              <a:solidFill>
                <a:srgbClr val="dc853e"/>
              </a:solidFill>
              <a:ln w="0">
                <a:noFill/>
              </a:ln>
            </c:spPr>
          </c:dPt>
          <c:dPt>
            <c:idx val="6"/>
            <c:explosion val="11"/>
            <c:spPr>
              <a:solidFill>
                <a:srgbClr val="93a9ce"/>
              </a:solidFill>
              <a:ln w="0">
                <a:noFill/>
              </a:ln>
            </c:spPr>
          </c:dPt>
          <c:dPt>
            <c:idx val="7"/>
            <c:explosion val="11"/>
            <c:spPr>
              <a:solidFill>
                <a:srgbClr val="d09493"/>
              </a:solidFill>
              <a:ln w="0">
                <a:noFill/>
              </a:ln>
            </c:spPr>
          </c:dPt>
          <c:dPt>
            <c:idx val="8"/>
            <c:explosion val="11"/>
            <c:spPr>
              <a:solidFill>
                <a:srgbClr val="10243e"/>
              </a:solidFill>
              <a:ln w="0">
                <a:noFill/>
              </a:ln>
            </c:spPr>
          </c:dPt>
          <c:dLbls>
            <c:dLbl>
              <c:idx val="0"/>
              <c:layout>
                <c:manualLayout>
                  <c:x val="-0.171772003514891"/>
                  <c:y val="-0.00363123944301641"/>
                </c:manualLayout>
              </c:layout>
              <c:tx>
                <c:rich>
                  <a:bodyPr/>
                  <a:p>
                    <a:r>
                      <a:rPr lang="ru-RU" sz="1400" b="0" u="none" strike="noStrike">
                        <a:solidFill>
                          <a:srgbClr val="000000"/>
                        </a:solidFill>
                        <a:uFillTx/>
                        <a:latin typeface="Calibri"/>
                      </a:rPr>
                      <a:t>367,0</a:t>
                    </a:r>
                  </a:p>
                </c:rich>
              </c:tx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388265845682563"/>
                  <c:y val="-0.00581886827302436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826478001677972"/>
                  <c:y val="-0.0640587482420149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0081979501286478"/>
                  <c:y val="-0.0190212491951063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9783026382453"/>
                  <c:y val="-0.0159073242438288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0.0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layout>
                <c:manualLayout>
                  <c:x val="0.0132194485811743"/>
                  <c:y val="0.00432748210569538"/>
                </c:manualLayout>
              </c:layout>
              <c:tx>
                <c:rich>
                  <a:bodyPr/>
                  <a:p>
                    <a:r>
                      <a:rPr lang="ru-RU" sz="1400" b="0" u="none" strike="noStrike">
                        <a:solidFill>
                          <a:srgbClr val="000000"/>
                        </a:solidFill>
                        <a:uFillTx/>
                        <a:latin typeface="Calibri"/>
                      </a:rPr>
                      <a:t>23,2</a:t>
                    </a:r>
                  </a:p>
                </c:rich>
              </c:tx>
              <c:numFmt formatCode="0.0" sourceLinked="0"/>
              <c:txPr>
                <a:bodyPr wrap="square"/>
                <a:lstStyle/>
                <a:p>
                  <a:pPr>
                    <a:defRPr sz="10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numFmt formatCode="0.0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layout>
                <c:manualLayout>
                  <c:x val="0.0177503343752173"/>
                  <c:y val="0.0172802523400244"/>
                </c:manualLayout>
              </c:layout>
              <c:numFmt formatCode="0.0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sz="18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</c:dLbls>
          <c:cat>
            <c:strRef>
              <c:f>categories</c:f>
              <c:strCache>
                <c:ptCount val="9"/>
                <c:pt idx="0">
                  <c:v>Образование </c:v>
                </c:pt>
                <c:pt idx="1">
                  <c:v>Физическая культура и спорт </c:v>
                </c:pt>
                <c:pt idx="2">
                  <c:v>Культура и кинематография </c:v>
                </c:pt>
                <c:pt idx="3">
                  <c:v>Социальная политика </c:v>
                </c:pt>
                <c:pt idx="4">
                  <c:v>Жилищно- коммунальное хозяйство </c:v>
                </c:pt>
                <c:pt idx="5">
                  <c:v>Общегосударственные вопросы </c:v>
                </c:pt>
                <c:pt idx="6">
                  <c:v>Национальная безопасность </c:v>
                </c:pt>
                <c:pt idx="7">
                  <c:v>Национальная экономика </c:v>
                </c:pt>
                <c:pt idx="8">
                  <c:v>Средства массовой информации </c:v>
                </c:pt>
              </c:strCache>
            </c:strRef>
          </c:cat>
          <c:val>
            <c:numRef>
              <c:f>0</c:f>
              <c:numCache>
                <c:formatCode>0.0</c:formatCode>
                <c:ptCount val="9"/>
                <c:pt idx="0">
                  <c:v>553.1</c:v>
                </c:pt>
                <c:pt idx="1">
                  <c:v>82.1</c:v>
                </c:pt>
                <c:pt idx="2">
                  <c:v>200.9</c:v>
                </c:pt>
                <c:pt idx="3">
                  <c:v>43.1</c:v>
                </c:pt>
                <c:pt idx="4">
                  <c:v>82.1</c:v>
                </c:pt>
                <c:pt idx="5">
                  <c:v>120.2</c:v>
                </c:pt>
                <c:pt idx="6">
                  <c:v>46.8</c:v>
                </c:pt>
                <c:pt idx="7">
                  <c:v>44.1</c:v>
                </c:pt>
                <c:pt idx="8">
                  <c:v>3.1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4672a8"/>
              </a:solidFill>
              <a:ln w="0">
                <a:noFill/>
              </a:ln>
            </c:spPr>
          </c:dPt>
          <c:dPt>
            <c:idx val="1"/>
            <c:spPr>
              <a:solidFill>
                <a:srgbClr val="ab4744"/>
              </a:solidFill>
              <a:ln w="0">
                <a:noFill/>
              </a:ln>
            </c:spPr>
          </c:dPt>
          <c:dPt>
            <c:idx val="2"/>
            <c:spPr>
              <a:solidFill>
                <a:srgbClr val="8aa64f"/>
              </a:solidFill>
              <a:ln w="0">
                <a:noFill/>
              </a:ln>
            </c:spPr>
          </c:dPt>
          <c:dPt>
            <c:idx val="3"/>
            <c:spPr>
              <a:solidFill>
                <a:srgbClr val="725990"/>
              </a:solidFill>
              <a:ln w="0">
                <a:noFill/>
              </a:ln>
            </c:spPr>
          </c:dPt>
          <c:dPt>
            <c:idx val="4"/>
            <c:spPr>
              <a:solidFill>
                <a:srgbClr val="4299b0"/>
              </a:solidFill>
              <a:ln w="0">
                <a:noFill/>
              </a:ln>
            </c:spPr>
          </c:dPt>
          <c:dPt>
            <c:idx val="5"/>
            <c:spPr>
              <a:solidFill>
                <a:srgbClr val="dc853e"/>
              </a:solidFill>
              <a:ln w="0">
                <a:noFill/>
              </a:ln>
            </c:spPr>
          </c:dPt>
          <c:dPt>
            <c:idx val="6"/>
            <c:spPr>
              <a:solidFill>
                <a:srgbClr val="93a9ce"/>
              </a:solidFill>
              <a:ln w="0">
                <a:noFill/>
              </a:ln>
            </c:spPr>
          </c:dPt>
          <c:dPt>
            <c:idx val="7"/>
            <c:spPr>
              <a:solidFill>
                <a:srgbClr val="d09493"/>
              </a:solidFill>
              <a:ln w="0">
                <a:noFill/>
              </a:ln>
            </c:spPr>
          </c:dPt>
          <c:dPt>
            <c:idx val="8"/>
            <c:spPr>
              <a:solidFill>
                <a:srgbClr val="b8cd97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sz="18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9"/>
                <c:pt idx="0">
                  <c:v>Образование </c:v>
                </c:pt>
                <c:pt idx="1">
                  <c:v>Физическая культура и спорт </c:v>
                </c:pt>
                <c:pt idx="2">
                  <c:v>Культура и кинематография </c:v>
                </c:pt>
                <c:pt idx="3">
                  <c:v>Социальная политика </c:v>
                </c:pt>
                <c:pt idx="4">
                  <c:v>Жилищно- коммунальное хозяйство </c:v>
                </c:pt>
                <c:pt idx="5">
                  <c:v>Общегосударственные вопросы </c:v>
                </c:pt>
                <c:pt idx="6">
                  <c:v>Национальная безопасность </c:v>
                </c:pt>
                <c:pt idx="7">
                  <c:v>Национальная экономика </c:v>
                </c:pt>
                <c:pt idx="8">
                  <c:v>Средства массовой информации </c:v>
                </c:pt>
              </c:strCache>
            </c:strRef>
          </c:cat>
          <c:val>
            <c:numRef>
              <c:f>1</c:f>
              <c:numCache>
                <c:formatCode>0.0</c:formatCode>
                <c:ptCount val="9"/>
                <c:pt idx="0">
                  <c:v>547.8</c:v>
                </c:pt>
                <c:pt idx="1">
                  <c:v>86.1</c:v>
                </c:pt>
                <c:pt idx="2">
                  <c:v>164.2</c:v>
                </c:pt>
                <c:pt idx="3">
                  <c:v>36.9</c:v>
                </c:pt>
                <c:pt idx="4">
                  <c:v>91.2</c:v>
                </c:pt>
                <c:pt idx="5">
                  <c:v>110.1</c:v>
                </c:pt>
                <c:pt idx="6">
                  <c:v>44.4</c:v>
                </c:pt>
                <c:pt idx="7">
                  <c:v>111.9</c:v>
                </c:pt>
                <c:pt idx="8">
                  <c:v>3.4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25"/>
          <c:dPt>
            <c:idx val="0"/>
            <c:explosion val="25"/>
            <c:spPr>
              <a:solidFill>
                <a:srgbClr val="4672a8"/>
              </a:solidFill>
              <a:ln w="0">
                <a:noFill/>
              </a:ln>
            </c:spPr>
          </c:dPt>
          <c:dPt>
            <c:idx val="1"/>
            <c:explosion val="25"/>
            <c:spPr>
              <a:solidFill>
                <a:srgbClr val="ab4744"/>
              </a:solidFill>
              <a:ln w="0">
                <a:noFill/>
              </a:ln>
            </c:spPr>
          </c:dPt>
          <c:dPt>
            <c:idx val="2"/>
            <c:explosion val="25"/>
            <c:spPr>
              <a:solidFill>
                <a:srgbClr val="8aa64f"/>
              </a:solidFill>
              <a:ln w="0">
                <a:noFill/>
              </a:ln>
            </c:spPr>
          </c:dPt>
          <c:dPt>
            <c:idx val="3"/>
            <c:explosion val="25"/>
            <c:spPr>
              <a:solidFill>
                <a:srgbClr val="725990"/>
              </a:solidFill>
              <a:ln w="0">
                <a:noFill/>
              </a:ln>
            </c:spPr>
          </c:dPt>
          <c:dPt>
            <c:idx val="4"/>
            <c:explosion val="25"/>
            <c:spPr>
              <a:solidFill>
                <a:srgbClr val="4299b0"/>
              </a:solidFill>
              <a:ln w="0">
                <a:noFill/>
              </a:ln>
            </c:spPr>
          </c:dPt>
          <c:dPt>
            <c:idx val="5"/>
            <c:explosion val="25"/>
            <c:spPr>
              <a:solidFill>
                <a:srgbClr val="dc853e"/>
              </a:solidFill>
              <a:ln w="0">
                <a:noFill/>
              </a:ln>
            </c:spPr>
          </c:dPt>
          <c:dPt>
            <c:idx val="6"/>
            <c:explosion val="25"/>
            <c:spPr>
              <a:solidFill>
                <a:srgbClr val="93a9ce"/>
              </a:solidFill>
              <a:ln w="0">
                <a:noFill/>
              </a:ln>
            </c:spPr>
          </c:dPt>
          <c:dPt>
            <c:idx val="7"/>
            <c:explosion val="25"/>
            <c:spPr>
              <a:solidFill>
                <a:srgbClr val="d09493"/>
              </a:solidFill>
              <a:ln w="0">
                <a:noFill/>
              </a:ln>
            </c:spPr>
          </c:dPt>
          <c:dPt>
            <c:idx val="8"/>
            <c:explosion val="25"/>
            <c:spPr>
              <a:solidFill>
                <a:srgbClr val="b8cd97"/>
              </a:solidFill>
              <a:ln w="0">
                <a:noFill/>
              </a:ln>
            </c:spPr>
          </c:dPt>
          <c:dLbls>
            <c:dLbl>
              <c:idx val="0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numFmt formatCode="0.0" sourceLinked="0"/>
              <c:txPr>
                <a:bodyPr wrap="square"/>
                <a:lstStyle/>
                <a:p>
                  <a:pPr>
                    <a:defRPr sz="18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numFmt formatCode="0.0" sourceLinked="0"/>
            <c:txPr>
              <a:bodyPr wrap="square"/>
              <a:lstStyle/>
              <a:p>
                <a:pPr>
                  <a:defRPr sz="18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9"/>
                <c:pt idx="0">
                  <c:v>Образование </c:v>
                </c:pt>
                <c:pt idx="1">
                  <c:v>Физическая культура и спорт </c:v>
                </c:pt>
                <c:pt idx="2">
                  <c:v>Культура и кинематография </c:v>
                </c:pt>
                <c:pt idx="3">
                  <c:v>Социальная политика </c:v>
                </c:pt>
                <c:pt idx="4">
                  <c:v>Жилищно- коммунальное хозяйство </c:v>
                </c:pt>
                <c:pt idx="5">
                  <c:v>Общегосударственные вопросы </c:v>
                </c:pt>
                <c:pt idx="6">
                  <c:v>Национальная безопасность </c:v>
                </c:pt>
                <c:pt idx="7">
                  <c:v>Национальная экономика </c:v>
                </c:pt>
                <c:pt idx="8">
                  <c:v>Средства массовой информации </c:v>
                </c:pt>
              </c:strCache>
            </c:strRef>
          </c:cat>
          <c:val>
            <c:numRef>
              <c:f>2</c:f>
              <c:numCache>
                <c:formatCode>0.0</c:formatCode>
                <c:ptCount val="9"/>
                <c:pt idx="0">
                  <c:v>547.8</c:v>
                </c:pt>
                <c:pt idx="1">
                  <c:v>86.1</c:v>
                </c:pt>
                <c:pt idx="2">
                  <c:v>164.2</c:v>
                </c:pt>
                <c:pt idx="3">
                  <c:v>36.9</c:v>
                </c:pt>
                <c:pt idx="4">
                  <c:v>91.2</c:v>
                </c:pt>
                <c:pt idx="5">
                  <c:v>110.1</c:v>
                </c:pt>
                <c:pt idx="6">
                  <c:v>44.4</c:v>
                </c:pt>
                <c:pt idx="7">
                  <c:v>111.9</c:v>
                </c:pt>
                <c:pt idx="8">
                  <c:v>3.4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691615964757168"/>
          <c:y val="0.135122650244865"/>
          <c:w val="0.299781848876931"/>
          <c:h val="0.832668331935241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u="none" strike="noStrike">
              <a:solidFill>
                <a:srgbClr val="000000"/>
              </a:solidFill>
              <a:uFillTx/>
              <a:latin typeface="Calibri"/>
            </a:defRPr>
          </a:pPr>
        </a:p>
      </c:txPr>
    </c:legend>
    <c:plotVisOnly val="1"/>
    <c:dispBlanksAs val="zero"/>
  </c:chart>
  <c:spPr>
    <a:noFill/>
    <a:ln w="0">
      <a:noFill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title>
      <c:tx>
        <c:rich>
          <a:bodyPr rot="0"/>
          <a:lstStyle/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600" b="1" u="none" strike="noStrike">
                <a:solidFill>
                  <a:srgbClr val="000000"/>
                </a:solidFill>
                <a:uFillTx/>
                <a:latin typeface="Calibri"/>
              </a:rPr>
              <a:t>2028 год</a:t>
            </a:r>
          </a:p>
          <a:p>
            <a:pPr>
              <a:defRPr sz="1300" b="0" u="none" strike="noStrike">
                <a:solidFill>
                  <a:srgbClr val="000000"/>
                </a:solidFill>
                <a:uFillTx/>
                <a:latin typeface="Arial"/>
              </a:defRPr>
            </a:pPr>
            <a:r>
              <a:rPr lang="ru-RU" sz="1600" b="1" u="none" strike="noStrike">
                <a:solidFill>
                  <a:srgbClr val="000000"/>
                </a:solidFill>
                <a:uFillTx/>
                <a:latin typeface="Calibri"/>
              </a:rPr>
              <a:t> 1202,7 млн.руб.</a:t>
            </a:r>
          </a:p>
        </c:rich>
      </c:tx>
      <c:layout>
        <c:manualLayout>
          <c:xMode val="edge"/>
          <c:yMode val="edge"/>
          <c:x val="0.273753728163613"/>
          <c:y val="0.00231654970361791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9578184916915"/>
          <c:y val="0.323363085099135"/>
          <c:w val="0.437579889220281"/>
          <c:h val="0.431491449206241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explosion val="25"/>
          <c:dPt>
            <c:idx val="0"/>
            <c:explosion val="25"/>
            <c:spPr>
              <a:solidFill>
                <a:srgbClr val="4672a8"/>
              </a:solidFill>
              <a:ln w="0">
                <a:noFill/>
              </a:ln>
            </c:spPr>
          </c:dPt>
          <c:dPt>
            <c:idx val="1"/>
            <c:explosion val="25"/>
            <c:spPr>
              <a:solidFill>
                <a:srgbClr val="ab4744"/>
              </a:solidFill>
              <a:ln w="0">
                <a:noFill/>
              </a:ln>
            </c:spPr>
          </c:dPt>
          <c:dPt>
            <c:idx val="2"/>
            <c:explosion val="25"/>
            <c:spPr>
              <a:solidFill>
                <a:srgbClr val="8aa64f"/>
              </a:solidFill>
              <a:ln w="0">
                <a:noFill/>
              </a:ln>
            </c:spPr>
          </c:dPt>
          <c:dPt>
            <c:idx val="3"/>
            <c:explosion val="25"/>
            <c:spPr>
              <a:solidFill>
                <a:srgbClr val="725990"/>
              </a:solidFill>
              <a:ln w="0">
                <a:noFill/>
              </a:ln>
            </c:spPr>
          </c:dPt>
          <c:dPt>
            <c:idx val="4"/>
            <c:explosion val="25"/>
            <c:spPr>
              <a:solidFill>
                <a:srgbClr val="4299b0"/>
              </a:solidFill>
              <a:ln w="0">
                <a:noFill/>
              </a:ln>
            </c:spPr>
          </c:dPt>
          <c:dPt>
            <c:idx val="5"/>
            <c:explosion val="25"/>
            <c:spPr>
              <a:solidFill>
                <a:srgbClr val="dc853e"/>
              </a:solidFill>
              <a:ln w="0">
                <a:noFill/>
              </a:ln>
            </c:spPr>
          </c:dPt>
          <c:dPt>
            <c:idx val="6"/>
            <c:explosion val="25"/>
            <c:spPr>
              <a:solidFill>
                <a:srgbClr val="93a9ce"/>
              </a:solidFill>
              <a:ln w="0">
                <a:noFill/>
              </a:ln>
            </c:spPr>
          </c:dPt>
          <c:dPt>
            <c:idx val="7"/>
            <c:explosion val="25"/>
            <c:spPr>
              <a:solidFill>
                <a:srgbClr val="d09493"/>
              </a:solidFill>
              <a:ln w="0">
                <a:noFill/>
              </a:ln>
            </c:spPr>
          </c:dPt>
          <c:dPt>
            <c:idx val="8"/>
            <c:explosion val="25"/>
            <c:spPr>
              <a:solidFill>
                <a:srgbClr val="10243e"/>
              </a:solidFill>
              <a:ln w="0">
                <a:noFill/>
              </a:ln>
            </c:spPr>
          </c:dPt>
          <c:dLbls>
            <c:dLbl>
              <c:idx val="0"/>
              <c:layout>
                <c:manualLayout>
                  <c:x val="-0.151155005285781"/>
                  <c:y val="-0.034637860234881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309647999703476"/>
                  <c:y val="-0.010719936319757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General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0380542726106639"/>
                  <c:y val="-0.0161964454025402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759134582967443"/>
                  <c:y val="-0.0165427893247822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numFmt formatCode="General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layout>
                <c:manualLayout>
                  <c:x val="0.0150487037119551"/>
                  <c:y val="-0.0044673547536169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numFmt formatCode="General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layout>
                <c:manualLayout>
                  <c:x val="0.0272127036977598"/>
                  <c:y val="0.0042960718074103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sz="1400" b="0" u="none" strike="noStrik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numFmt formatCode="General" sourceLinked="0"/>
            <c:txPr>
              <a:bodyPr wrap="square"/>
              <a:lstStyle/>
              <a:p>
                <a:pPr>
                  <a:defRPr sz="1400" b="0" u="none" strike="noStrik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9"/>
                <c:pt idx="0">
                  <c:v>Образование </c:v>
                </c:pt>
                <c:pt idx="1">
                  <c:v>Физическая культура и спорт </c:v>
                </c:pt>
                <c:pt idx="2">
                  <c:v>Культура и кинематография </c:v>
                </c:pt>
                <c:pt idx="3">
                  <c:v>Социальная политика </c:v>
                </c:pt>
                <c:pt idx="4">
                  <c:v>Жилищно- коммунальное хозяйство </c:v>
                </c:pt>
                <c:pt idx="5">
                  <c:v>Общегосударственные вопросы </c:v>
                </c:pt>
                <c:pt idx="6">
                  <c:v>Национальная безопасность </c:v>
                </c:pt>
                <c:pt idx="7">
                  <c:v>Национальная экономика </c:v>
                </c:pt>
                <c:pt idx="8">
                  <c:v>Средства массовой информации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9"/>
                <c:pt idx="0">
                  <c:v>569.8</c:v>
                </c:pt>
                <c:pt idx="1">
                  <c:v>94.5</c:v>
                </c:pt>
                <c:pt idx="2">
                  <c:v>198.3</c:v>
                </c:pt>
                <c:pt idx="3">
                  <c:v>43.1</c:v>
                </c:pt>
                <c:pt idx="4">
                  <c:v>69</c:v>
                </c:pt>
                <c:pt idx="5">
                  <c:v>125.2</c:v>
                </c:pt>
                <c:pt idx="6">
                  <c:v>47.4</c:v>
                </c:pt>
                <c:pt idx="7">
                  <c:v>46.9</c:v>
                </c:pt>
                <c:pt idx="8">
                  <c:v>3.1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700218117500222"/>
          <c:y val="0.10860428585589"/>
          <c:w val="0.299781848876931"/>
          <c:h val="0.875311458887427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000" b="0" u="none" strike="noStrike">
              <a:solidFill>
                <a:srgbClr val="000000"/>
              </a:solidFill>
              <a:uFillTx/>
              <a:latin typeface="Calibri"/>
            </a:defRPr>
          </a:pPr>
        </a:p>
      </c:txPr>
    </c:legend>
    <c:plotVisOnly val="1"/>
    <c:dispBlanksAs val="zero"/>
  </c:chart>
  <c:spPr>
    <a:noFill/>
    <a:ln w="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E1665-BD17-4EC1-A1E3-194B4DAC6EE4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EF60BF3-E6DE-474B-A89C-AA82322F2228}" type="pres">
      <dgm:prSet presAssocID="{0E8E1665-BD17-4EC1-A1E3-194B4DAC6E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1577824-8BBF-4557-BEFA-CBD11F4A7531}" type="presOf" srcId="{0E8E1665-BD17-4EC1-A1E3-194B4DAC6EE4}" destId="{9EF60BF3-E6DE-474B-A89C-AA82322F22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8E1665-BD17-4EC1-A1E3-194B4DAC6EE4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EF60BF3-E6DE-474B-A89C-AA82322F2228}" type="pres">
      <dgm:prSet presAssocID="{0E8E1665-BD17-4EC1-A1E3-194B4DAC6E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60DDE-2245-438D-BBAF-DBE13EF9E7D5}" type="presOf" srcId="{0E8E1665-BD17-4EC1-A1E3-194B4DAC6EE4}" destId="{9EF60BF3-E6DE-474B-A89C-AA82322F22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0.495758370558584</cdr:x>
      <cdr:y>0.783627003117976</cdr:y>
    </cdr:from>
    <cdr:to>
      <cdr:x>0.544239990164338</cdr:x>
      <cdr:y>0.840620694655935</cdr:y>
    </cdr:to>
    <cdr:sp>
      <cdr:nvSpPr>
        <cdr:cNvPr id="1243" name="Прямоугольник 3"/>
        <cdr:cNvSpPr/>
      </cdr:nvSpPr>
      <cdr:spPr>
        <a:xfrm>
          <a:off x="4354920" y="3890520"/>
          <a:ext cx="425880" cy="282960"/>
        </a:xfrm>
        <a:prstGeom prst="rect">
          <a:avLst/>
        </a:prstGeom>
        <a:solidFill>
          <a:schemeClr val="bg1"/>
        </a:solidFill>
        <a:ln>
          <a:solidFill>
            <a:srgbClr val="ffffff"/>
          </a:solidFill>
          <a:round/>
        </a:ln>
        <a:effectLst>
          <a:softEdge rad="127080"/>
        </a:effectLst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/>
      </cdr:style>
      <cdr:txBody>
        <a:bodyPr lIns="90000" rIns="90000" tIns="45000" bIns="45000" anchor="t">
          <a:noAutofit/>
        </a:bodyPr>
        <a:p>
          <a:pPr>
            <a:lnSpc>
              <a:spcPct val="100000"/>
            </a:lnSpc>
          </a:pPr>
          <a:endParaRPr lang="ru-RU" sz="1800" b="0" u="none" strike="noStrike">
            <a:solidFill>
              <a:schemeClr val="dk1"/>
            </a:solidFill>
            <a:effectLst/>
            <a:uFillTx/>
            <a:latin typeface="Calibri"/>
          </a:endParaRPr>
        </a:p>
      </cdr:txBody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8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перемещения страницы щёлкните мышью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формата примечаний щёлкните мышью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&lt;верхний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1" name="PlaceHolder 4"/>
          <p:cNvSpPr>
            <a:spLocks noGrp="1"/>
          </p:cNvSpPr>
          <p:nvPr>
            <p:ph type="dt" idx="56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2" name="PlaceHolder 5"/>
          <p:cNvSpPr>
            <a:spLocks noGrp="1"/>
          </p:cNvSpPr>
          <p:nvPr>
            <p:ph type="ftr" idx="56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3" name="PlaceHolder 6"/>
          <p:cNvSpPr>
            <a:spLocks noGrp="1"/>
          </p:cNvSpPr>
          <p:nvPr>
            <p:ph type="sldNum" idx="56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00D03CE0-AD16-46BB-91D9-FA40939711BC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9720" cy="3719880"/>
          </a:xfrm>
          <a:prstGeom prst="rect">
            <a:avLst/>
          </a:prstGeom>
          <a:ln w="0">
            <a:noFill/>
          </a:ln>
        </p:spPr>
      </p:sp>
      <p:sp>
        <p:nvSpPr>
          <p:cNvPr id="1357" name="PlaceHolder 2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6000" cy="446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8" name="PlaceHolder 3"/>
          <p:cNvSpPr>
            <a:spLocks noGrp="1"/>
          </p:cNvSpPr>
          <p:nvPr>
            <p:ph type="sldNum" idx="578"/>
          </p:nvPr>
        </p:nvSpPr>
        <p:spPr>
          <a:xfrm>
            <a:off x="3849840" y="9429840"/>
            <a:ext cx="2943360" cy="49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FF2A89-D638-4DCC-8B5E-923463363866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15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9720" cy="3719880"/>
          </a:xfrm>
          <a:prstGeom prst="rect">
            <a:avLst/>
          </a:prstGeom>
          <a:ln w="0">
            <a:noFill/>
          </a:ln>
        </p:spPr>
      </p:sp>
      <p:sp>
        <p:nvSpPr>
          <p:cNvPr id="1360" name="PlaceHolder 2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6000" cy="446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1" name="PlaceHolder 3"/>
          <p:cNvSpPr>
            <a:spLocks noGrp="1"/>
          </p:cNvSpPr>
          <p:nvPr>
            <p:ph type="sldNum" idx="579"/>
          </p:nvPr>
        </p:nvSpPr>
        <p:spPr>
          <a:xfrm>
            <a:off x="3849840" y="9429840"/>
            <a:ext cx="2943360" cy="49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9CBE639-B71B-4631-9772-2FFC6B6A29A4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16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9720" cy="3719880"/>
          </a:xfrm>
          <a:prstGeom prst="rect">
            <a:avLst/>
          </a:prstGeom>
          <a:ln w="0">
            <a:noFill/>
          </a:ln>
        </p:spPr>
      </p:sp>
      <p:sp>
        <p:nvSpPr>
          <p:cNvPr id="1363" name="PlaceHolder 2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6000" cy="446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4" name="PlaceHolder 3"/>
          <p:cNvSpPr>
            <a:spLocks noGrp="1"/>
          </p:cNvSpPr>
          <p:nvPr>
            <p:ph type="sldNum" idx="580"/>
          </p:nvPr>
        </p:nvSpPr>
        <p:spPr>
          <a:xfrm>
            <a:off x="3849840" y="9429840"/>
            <a:ext cx="2943360" cy="49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D0B20D8-E536-44D7-950A-DACFA1B9C954}" type="slidenum">
              <a:rPr lang="ru-RU" sz="1200" b="0" u="none" strike="noStrike">
                <a:solidFill>
                  <a:schemeClr val="dk1"/>
                </a:solidFill>
                <a:effectLst/>
                <a:uFillTx/>
                <a:latin typeface="Arial"/>
                <a:ea typeface="+mn-ea"/>
              </a:rPr>
              <a:t>16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9720" cy="3719880"/>
          </a:xfrm>
          <a:prstGeom prst="rect">
            <a:avLst/>
          </a:prstGeom>
          <a:ln w="0">
            <a:noFill/>
          </a:ln>
        </p:spPr>
      </p:sp>
      <p:sp>
        <p:nvSpPr>
          <p:cNvPr id="1366" name="PlaceHolder 2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6000" cy="446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5000" lnSpcReduction="19999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Наименование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раздел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подраздел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Вид расходов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2022 год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2023 год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2024 год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1. Общегосударственные вопросы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47695,5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46550,2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50118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2551,1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2530,4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2551,1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19194,5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19020,8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19135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Судебная система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73,4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Обеспечение деятельности финансовых, налоговых и таможенных органов и органов финансового (финансово-бюджетного) надзора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9653,3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9495,9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9653,3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Резервные фонды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307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2877,2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Другие общегосударственные вопросы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15916,2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15497,2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15896,2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2. Национальная оборона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481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496,4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513,1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Мобилизационная и вневойсковая подготовка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481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496,4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513,1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3. Национальная безопасность и правоохранительная деятельность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3565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3371,7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3615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3365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3171,7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3415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Другие вопросы в области национальной безопасности и правоохранительной деятельности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4. Национальная экономика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79744,9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76874,7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78683,9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Сельское хозяйство и рыболовство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68450,6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68652,5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69464,6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Транспорт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08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7300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6484,9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7300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Дорожное хозяйство (дорожные фонды)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1953,7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Связь и информатика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306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275,4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306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Другие вопросы в области национальной экономики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1734,6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1461,9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1613,3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5. Жилищно-коммунальное хозяйство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42432,1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9818,9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13959,5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Жилищное хозяйство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6887,6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581,5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578,1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Коммунальное хозяйство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31441,7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5349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9200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Благоустройство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4100,7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3886,3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4179,3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7" name="PlaceHolder 3"/>
          <p:cNvSpPr>
            <a:spLocks noGrp="1"/>
          </p:cNvSpPr>
          <p:nvPr>
            <p:ph type="sldNum" idx="581"/>
          </p:nvPr>
        </p:nvSpPr>
        <p:spPr>
          <a:xfrm>
            <a:off x="3849840" y="9429840"/>
            <a:ext cx="2943360" cy="49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0974B1B-876D-4836-8123-3FC45B860E43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19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9720" cy="3719880"/>
          </a:xfrm>
          <a:prstGeom prst="rect">
            <a:avLst/>
          </a:prstGeom>
          <a:ln w="0">
            <a:noFill/>
          </a:ln>
        </p:spPr>
      </p:sp>
      <p:sp>
        <p:nvSpPr>
          <p:cNvPr id="1369" name="PlaceHolder 2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6000" cy="446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5000" lnSpcReduction="19999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Наименование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раздел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подраздел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Вид расходов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2022 год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2023 год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2024 год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1. Общегосударственные вопросы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47695,5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46550,2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50118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2551,1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2530,4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2551,1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19194,5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19020,8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19135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Судебная система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73,4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Обеспечение деятельности финансовых, налоговых и таможенных органов и органов финансового (финансово-бюджетного) надзора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9653,3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9495,9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9653,3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Резервные фонды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307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2877,2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Другие общегосударственные вопросы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15916,2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15497,2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15896,2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2. Национальная оборона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481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496,4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513,1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Мобилизационная и вневойсковая подготовка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481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496,4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513,1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3. Национальная безопасность и правоохранительная деятельность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3565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3371,7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3615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3365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3171,7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3415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Другие вопросы в области национальной безопасности и правоохранительной деятельности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4. Национальная экономика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79744,9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76874,7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78683,9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Сельское хозяйство и рыболовство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68450,6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68652,5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69464,6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Транспорт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08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7300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6484,9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7300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Дорожное хозяйство (дорожные фонды)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1953,7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Связь и информатика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306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275,4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306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Другие вопросы в области национальной экономики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1734,6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1461,9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1613,3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5. Жилищно-коммунальное хозяйство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42432,1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9818,9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13959,5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Жилищное хозяйство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6887,6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581,5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578,1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Коммунальное хозяйство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31441,7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5349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9200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Благоустройство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4100,7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3886,3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4179,3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0" name="PlaceHolder 3"/>
          <p:cNvSpPr>
            <a:spLocks noGrp="1"/>
          </p:cNvSpPr>
          <p:nvPr>
            <p:ph type="sldNum" idx="582"/>
          </p:nvPr>
        </p:nvSpPr>
        <p:spPr>
          <a:xfrm>
            <a:off x="3849840" y="9429840"/>
            <a:ext cx="2943360" cy="49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0C2FA53-69E5-4EFD-838A-3CDD62E15244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20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9720" cy="3719880"/>
          </a:xfrm>
          <a:prstGeom prst="rect">
            <a:avLst/>
          </a:prstGeom>
          <a:ln w="0">
            <a:noFill/>
          </a:ln>
        </p:spPr>
      </p:sp>
      <p:sp>
        <p:nvSpPr>
          <p:cNvPr id="1372" name="PlaceHolder 2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6000" cy="446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5000" lnSpcReduction="19999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Наименование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раздел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подраздел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Вид расходов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2022 год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2023 год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2024 год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1. Общегосударственные вопросы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47695,5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46550,2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50118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2551,1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2530,4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2551,1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19194,5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19020,8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19135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Судебная система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73,4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Обеспечение деятельности финансовых, налоговых и таможенных органов и органов финансового (финансово-бюджетного) надзора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9653,3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9495,9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9653,3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Резервные фонды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307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2877,2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Другие общегосударственные вопросы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15916,2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15497,2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15896,2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2. Национальная оборона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481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496,4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513,1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Мобилизационная и вневойсковая подготовка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481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496,4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513,1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3. Национальная безопасность и правоохранительная деятельность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3565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3371,7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3615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3365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3171,7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3415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Другие вопросы в области национальной безопасности и правоохранительной деятельности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4. Национальная экономика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79744,9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76874,7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78683,9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Сельское хозяйство и рыболовство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68450,6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68652,5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69464,6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Транспорт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08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7300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6484,9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7300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Дорожное хозяйство (дорожные фонды)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1953,7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Связь и информатика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306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275,4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306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Другие вопросы в области национальной экономики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04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1734,6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1461,9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1613,3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5. Жилищно-коммунальное хозяйство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42432,1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9818,9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13959,5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Жилищное хозяйство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6887,6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581,5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578,1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Коммунальное хозяйство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02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31441,7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5349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9200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Благоустройство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05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000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4100,7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3886,3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4179,3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3" name="PlaceHolder 3"/>
          <p:cNvSpPr>
            <a:spLocks noGrp="1"/>
          </p:cNvSpPr>
          <p:nvPr>
            <p:ph type="sldNum" idx="583"/>
          </p:nvPr>
        </p:nvSpPr>
        <p:spPr>
          <a:xfrm>
            <a:off x="3849840" y="9429840"/>
            <a:ext cx="2943360" cy="49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704D7BC-43DF-47E0-B03D-C15F89CE06EB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21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9720" cy="3719880"/>
          </a:xfrm>
          <a:prstGeom prst="rect">
            <a:avLst/>
          </a:prstGeom>
          <a:ln w="0">
            <a:noFill/>
          </a:ln>
        </p:spPr>
      </p:sp>
      <p:sp>
        <p:nvSpPr>
          <p:cNvPr id="1375" name="PlaceHolder 2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6000" cy="446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6" name="PlaceHolder 3"/>
          <p:cNvSpPr>
            <a:spLocks noGrp="1"/>
          </p:cNvSpPr>
          <p:nvPr>
            <p:ph type="sldNum" idx="584"/>
          </p:nvPr>
        </p:nvSpPr>
        <p:spPr>
          <a:xfrm>
            <a:off x="3849840" y="9429840"/>
            <a:ext cx="2943360" cy="49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27806B1-C1FD-4149-9929-E7524B0EAD70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23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9720" cy="3719880"/>
          </a:xfrm>
          <a:prstGeom prst="rect">
            <a:avLst/>
          </a:prstGeom>
          <a:ln w="0">
            <a:noFill/>
          </a:ln>
        </p:spPr>
      </p:sp>
      <p:sp>
        <p:nvSpPr>
          <p:cNvPr id="1378" name="PlaceHolder 2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6000" cy="446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9" name="PlaceHolder 3"/>
          <p:cNvSpPr>
            <a:spLocks noGrp="1"/>
          </p:cNvSpPr>
          <p:nvPr>
            <p:ph type="sldNum" idx="585"/>
          </p:nvPr>
        </p:nvSpPr>
        <p:spPr>
          <a:xfrm>
            <a:off x="3849840" y="9429840"/>
            <a:ext cx="2943360" cy="49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05FD91B-36DF-4C93-9921-D06AF3413A07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24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9720" cy="3719880"/>
          </a:xfrm>
          <a:prstGeom prst="rect">
            <a:avLst/>
          </a:prstGeom>
          <a:ln w="0">
            <a:noFill/>
          </a:ln>
        </p:spPr>
      </p:sp>
      <p:sp>
        <p:nvSpPr>
          <p:cNvPr id="1381" name="PlaceHolder 2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6000" cy="446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2" name="PlaceHolder 3"/>
          <p:cNvSpPr>
            <a:spLocks noGrp="1"/>
          </p:cNvSpPr>
          <p:nvPr>
            <p:ph type="sldNum" idx="586"/>
          </p:nvPr>
        </p:nvSpPr>
        <p:spPr>
          <a:xfrm>
            <a:off x="3849840" y="9429840"/>
            <a:ext cx="2943360" cy="49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1A1EF13-ACDD-40B9-9591-CBE4C5691613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25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9720" cy="3719880"/>
          </a:xfrm>
          <a:prstGeom prst="rect">
            <a:avLst/>
          </a:prstGeom>
          <a:ln w="0">
            <a:noFill/>
          </a:ln>
        </p:spPr>
      </p:sp>
      <p:sp>
        <p:nvSpPr>
          <p:cNvPr id="1384" name="PlaceHolder 2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6000" cy="446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5" name="PlaceHolder 3"/>
          <p:cNvSpPr>
            <a:spLocks noGrp="1"/>
          </p:cNvSpPr>
          <p:nvPr>
            <p:ph type="sldNum" idx="587"/>
          </p:nvPr>
        </p:nvSpPr>
        <p:spPr>
          <a:xfrm>
            <a:off x="3849840" y="9429840"/>
            <a:ext cx="2943360" cy="49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C7C38D3-544B-40E8-91E7-36295B0362F9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+mn-ea"/>
              </a:rPr>
              <a:t>26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3B2769F-30A2-43C8-8995-DF53A64EF5F2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1E371F8-E3F6-40F9-913D-2457D0FD5E0B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8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dt" idx="29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 type="ftr" idx="29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PlaceHolder 5"/>
          <p:cNvSpPr>
            <a:spLocks noGrp="1"/>
          </p:cNvSpPr>
          <p:nvPr>
            <p:ph type="sldNum" idx="30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71E8A4A-9574-4262-8C64-2D7783D2946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9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dt" idx="30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 type="ftr" idx="30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" name="PlaceHolder 5"/>
          <p:cNvSpPr>
            <a:spLocks noGrp="1"/>
          </p:cNvSpPr>
          <p:nvPr>
            <p:ph type="sldNum" idx="30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6236CF5-8690-48A0-99E7-5DEFB6AF72E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9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dt" idx="30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PlaceHolder 4"/>
          <p:cNvSpPr>
            <a:spLocks noGrp="1"/>
          </p:cNvSpPr>
          <p:nvPr>
            <p:ph type="ftr" idx="30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2" name="PlaceHolder 5"/>
          <p:cNvSpPr>
            <a:spLocks noGrp="1"/>
          </p:cNvSpPr>
          <p:nvPr>
            <p:ph type="sldNum" idx="30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2B91427-8BB2-4C84-B58F-6353832C3BC8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9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dt" idx="30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 type="ftr" idx="30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PlaceHolder 5"/>
          <p:cNvSpPr>
            <a:spLocks noGrp="1"/>
          </p:cNvSpPr>
          <p:nvPr>
            <p:ph type="sldNum" idx="30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E243956-0568-4160-90B1-B2E914A1EBF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9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dt" idx="31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 type="ftr" idx="31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PlaceHolder 6"/>
          <p:cNvSpPr>
            <a:spLocks noGrp="1"/>
          </p:cNvSpPr>
          <p:nvPr>
            <p:ph type="sldNum" idx="31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02BE2EF-9B47-447C-9FCF-AAEC96A286E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9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7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8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9" name="PlaceHolder 6"/>
          <p:cNvSpPr>
            <a:spLocks noGrp="1"/>
          </p:cNvSpPr>
          <p:nvPr>
            <p:ph type="dt" idx="31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" name="PlaceHolder 7"/>
          <p:cNvSpPr>
            <a:spLocks noGrp="1"/>
          </p:cNvSpPr>
          <p:nvPr>
            <p:ph type="ftr" idx="31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" name="PlaceHolder 8"/>
          <p:cNvSpPr>
            <a:spLocks noGrp="1"/>
          </p:cNvSpPr>
          <p:nvPr>
            <p:ph type="sldNum" idx="31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88F89B-449F-42C6-AEA8-2B9EEE352012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9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dt" idx="31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ftr" idx="31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 type="sldNum" idx="31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842FA69-BCC0-4A96-86F7-BC9F03A5A015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9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dt" idx="31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ftr" idx="32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sldNum" idx="32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5F5BC1E-40CC-431E-8406-B97A834DA15B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9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 type="dt" idx="32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3" name="PlaceHolder 5"/>
          <p:cNvSpPr>
            <a:spLocks noGrp="1"/>
          </p:cNvSpPr>
          <p:nvPr>
            <p:ph type="ftr" idx="32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4" name="PlaceHolder 6"/>
          <p:cNvSpPr>
            <a:spLocks noGrp="1"/>
          </p:cNvSpPr>
          <p:nvPr>
            <p:ph type="sldNum" idx="32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BC6DFF3-5DC5-4BB7-AAED-CCEC5FF49967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9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8" name="PlaceHolder 4"/>
          <p:cNvSpPr>
            <a:spLocks noGrp="1"/>
          </p:cNvSpPr>
          <p:nvPr>
            <p:ph type="dt" idx="32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9" name="PlaceHolder 5"/>
          <p:cNvSpPr>
            <a:spLocks noGrp="1"/>
          </p:cNvSpPr>
          <p:nvPr>
            <p:ph type="ftr" idx="32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0" name="PlaceHolder 6"/>
          <p:cNvSpPr>
            <a:spLocks noGrp="1"/>
          </p:cNvSpPr>
          <p:nvPr>
            <p:ph type="sldNum" idx="32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8951DD5-1BB5-4FEB-A02C-F73623B2ADFB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51A7AA5-651A-4EF1-ABF4-C3BDD154F911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6720" cy="397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8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 type="dt" idx="32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 type="ftr" idx="32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" name="PlaceHolder 4"/>
          <p:cNvSpPr>
            <a:spLocks noGrp="1"/>
          </p:cNvSpPr>
          <p:nvPr>
            <p:ph type="sldNum" idx="33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40BA626-F65C-4FF2-95A9-E66935E34F78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10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dt" idx="33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" name="PlaceHolder 4"/>
          <p:cNvSpPr>
            <a:spLocks noGrp="1"/>
          </p:cNvSpPr>
          <p:nvPr>
            <p:ph type="ftr" idx="33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PlaceHolder 5"/>
          <p:cNvSpPr>
            <a:spLocks noGrp="1"/>
          </p:cNvSpPr>
          <p:nvPr>
            <p:ph type="sldNum" idx="33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5B98EF5-91BA-496F-863D-50698975C01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10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 type="dt" idx="33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3" name="PlaceHolder 4"/>
          <p:cNvSpPr>
            <a:spLocks noGrp="1"/>
          </p:cNvSpPr>
          <p:nvPr>
            <p:ph type="ftr" idx="33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" name="PlaceHolder 5"/>
          <p:cNvSpPr>
            <a:spLocks noGrp="1"/>
          </p:cNvSpPr>
          <p:nvPr>
            <p:ph type="sldNum" idx="33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0832702-7604-402F-A333-A0F2B6214ACD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10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dt" idx="33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" name="PlaceHolder 4"/>
          <p:cNvSpPr>
            <a:spLocks noGrp="1"/>
          </p:cNvSpPr>
          <p:nvPr>
            <p:ph type="ftr" idx="33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" name="PlaceHolder 5"/>
          <p:cNvSpPr>
            <a:spLocks noGrp="1"/>
          </p:cNvSpPr>
          <p:nvPr>
            <p:ph type="sldNum" idx="33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E1C5771-9EB7-439B-8EB4-CF00AB830D8D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0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dt" idx="34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3" name="PlaceHolder 4"/>
          <p:cNvSpPr>
            <a:spLocks noGrp="1"/>
          </p:cNvSpPr>
          <p:nvPr>
            <p:ph type="ftr" idx="34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4" name="PlaceHolder 5"/>
          <p:cNvSpPr>
            <a:spLocks noGrp="1"/>
          </p:cNvSpPr>
          <p:nvPr>
            <p:ph type="sldNum" idx="34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0BC5210-D137-486E-A0D7-925F0F1F49F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0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7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8" name="PlaceHolder 4"/>
          <p:cNvSpPr>
            <a:spLocks noGrp="1"/>
          </p:cNvSpPr>
          <p:nvPr>
            <p:ph type="dt" idx="34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9" name="PlaceHolder 5"/>
          <p:cNvSpPr>
            <a:spLocks noGrp="1"/>
          </p:cNvSpPr>
          <p:nvPr>
            <p:ph type="ftr" idx="34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0" name="PlaceHolder 6"/>
          <p:cNvSpPr>
            <a:spLocks noGrp="1"/>
          </p:cNvSpPr>
          <p:nvPr>
            <p:ph type="sldNum" idx="34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3AD5666-AABD-46AE-BA97-28937F88E49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0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4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5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6" name="PlaceHolder 6"/>
          <p:cNvSpPr>
            <a:spLocks noGrp="1"/>
          </p:cNvSpPr>
          <p:nvPr>
            <p:ph type="dt" idx="34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" name="PlaceHolder 7"/>
          <p:cNvSpPr>
            <a:spLocks noGrp="1"/>
          </p:cNvSpPr>
          <p:nvPr>
            <p:ph type="ftr" idx="34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" name="PlaceHolder 8"/>
          <p:cNvSpPr>
            <a:spLocks noGrp="1"/>
          </p:cNvSpPr>
          <p:nvPr>
            <p:ph type="sldNum" idx="34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7DF3590-69D2-40AA-A653-AED1E0812276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0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 type="dt" idx="34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 type="ftr" idx="35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" name="PlaceHolder 4"/>
          <p:cNvSpPr>
            <a:spLocks noGrp="1"/>
          </p:cNvSpPr>
          <p:nvPr>
            <p:ph type="sldNum" idx="35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715B721-FA52-404A-BFB3-9E28AE89F142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0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dt" idx="35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ftr" idx="35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 type="sldNum" idx="35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B7EBC53-4390-49B1-B890-0B134A1A660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0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9" name="PlaceHolder 4"/>
          <p:cNvSpPr>
            <a:spLocks noGrp="1"/>
          </p:cNvSpPr>
          <p:nvPr>
            <p:ph type="dt" idx="35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0" name="PlaceHolder 5"/>
          <p:cNvSpPr>
            <a:spLocks noGrp="1"/>
          </p:cNvSpPr>
          <p:nvPr>
            <p:ph type="ftr" idx="35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1" name="PlaceHolder 6"/>
          <p:cNvSpPr>
            <a:spLocks noGrp="1"/>
          </p:cNvSpPr>
          <p:nvPr>
            <p:ph type="sldNum" idx="35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D2499A4-5784-4CEA-AD3D-66CEA5425C94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dt" idx="3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ftr" idx="3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sldNum" idx="3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C64676-8896-4839-999B-F870D07905E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0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 type="dt" idx="35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" name="PlaceHolder 5"/>
          <p:cNvSpPr>
            <a:spLocks noGrp="1"/>
          </p:cNvSpPr>
          <p:nvPr>
            <p:ph type="ftr" idx="35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" name="PlaceHolder 6"/>
          <p:cNvSpPr>
            <a:spLocks noGrp="1"/>
          </p:cNvSpPr>
          <p:nvPr>
            <p:ph type="sldNum" idx="36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FAA7179-1322-46FE-B8DA-F7E83A1F54FA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9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dt" idx="36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 type="ftr" idx="36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 type="sldNum" idx="36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B5D2F0E-E664-49CC-9C0E-7F9D3411BBFF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1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dt" idx="36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5" name="PlaceHolder 4"/>
          <p:cNvSpPr>
            <a:spLocks noGrp="1"/>
          </p:cNvSpPr>
          <p:nvPr>
            <p:ph type="ftr" idx="36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6" name="PlaceHolder 5"/>
          <p:cNvSpPr>
            <a:spLocks noGrp="1"/>
          </p:cNvSpPr>
          <p:nvPr>
            <p:ph type="sldNum" idx="36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89184F5-446E-4649-8F09-C78D999D250A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1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9" name="PlaceHolder 3"/>
          <p:cNvSpPr>
            <a:spLocks noGrp="1"/>
          </p:cNvSpPr>
          <p:nvPr>
            <p:ph type="dt" idx="36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" name="PlaceHolder 4"/>
          <p:cNvSpPr>
            <a:spLocks noGrp="1"/>
          </p:cNvSpPr>
          <p:nvPr>
            <p:ph type="ftr" idx="36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" name="PlaceHolder 5"/>
          <p:cNvSpPr>
            <a:spLocks noGrp="1"/>
          </p:cNvSpPr>
          <p:nvPr>
            <p:ph type="sldNum" idx="36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D8ADC3B-D721-4043-8B24-7C4C4F6D10AA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1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 type="dt" idx="37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" name="PlaceHolder 4"/>
          <p:cNvSpPr>
            <a:spLocks noGrp="1"/>
          </p:cNvSpPr>
          <p:nvPr>
            <p:ph type="ftr" idx="37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" name="PlaceHolder 5"/>
          <p:cNvSpPr>
            <a:spLocks noGrp="1"/>
          </p:cNvSpPr>
          <p:nvPr>
            <p:ph type="sldNum" idx="37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28B77E9-A336-441E-A137-F2AFC26E0EA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 type="dt" idx="37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" name="PlaceHolder 4"/>
          <p:cNvSpPr>
            <a:spLocks noGrp="1"/>
          </p:cNvSpPr>
          <p:nvPr>
            <p:ph type="ftr" idx="37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PlaceHolder 5"/>
          <p:cNvSpPr>
            <a:spLocks noGrp="1"/>
          </p:cNvSpPr>
          <p:nvPr>
            <p:ph type="sldNum" idx="37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8645ECB-F04C-4E65-93DE-A4FA28468095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5" name="PlaceHolder 4"/>
          <p:cNvSpPr>
            <a:spLocks noGrp="1"/>
          </p:cNvSpPr>
          <p:nvPr>
            <p:ph type="dt" idx="37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" name="PlaceHolder 5"/>
          <p:cNvSpPr>
            <a:spLocks noGrp="1"/>
          </p:cNvSpPr>
          <p:nvPr>
            <p:ph type="ftr" idx="37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" name="PlaceHolder 6"/>
          <p:cNvSpPr>
            <a:spLocks noGrp="1"/>
          </p:cNvSpPr>
          <p:nvPr>
            <p:ph type="sldNum" idx="37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A911FA1-93F5-4CE5-8252-8F48E62942C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3" name="PlaceHolder 6"/>
          <p:cNvSpPr>
            <a:spLocks noGrp="1"/>
          </p:cNvSpPr>
          <p:nvPr>
            <p:ph type="dt" idx="37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" name="PlaceHolder 7"/>
          <p:cNvSpPr>
            <a:spLocks noGrp="1"/>
          </p:cNvSpPr>
          <p:nvPr>
            <p:ph type="ftr" idx="38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" name="PlaceHolder 8"/>
          <p:cNvSpPr>
            <a:spLocks noGrp="1"/>
          </p:cNvSpPr>
          <p:nvPr>
            <p:ph type="sldNum" idx="38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FCE88E-FB8C-4E53-A321-621183C43C52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dt" idx="38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 type="ftr" idx="38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" name="PlaceHolder 4"/>
          <p:cNvSpPr>
            <a:spLocks noGrp="1"/>
          </p:cNvSpPr>
          <p:nvPr>
            <p:ph type="sldNum" idx="38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C305564-27FF-406C-998D-802F78FF95DB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dt" idx="38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ftr" idx="38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 type="sldNum" idx="38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512D8BA-690A-4C23-8FB4-AC5603D78A9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dt" idx="3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ftr" idx="3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sldNum" idx="3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B5DF112-BA92-4C76-BD41-A1F748B4C3F9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5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6" name="PlaceHolder 4"/>
          <p:cNvSpPr>
            <a:spLocks noGrp="1"/>
          </p:cNvSpPr>
          <p:nvPr>
            <p:ph type="dt" idx="38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" name="PlaceHolder 5"/>
          <p:cNvSpPr>
            <a:spLocks noGrp="1"/>
          </p:cNvSpPr>
          <p:nvPr>
            <p:ph type="ftr" idx="38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" name="PlaceHolder 6"/>
          <p:cNvSpPr>
            <a:spLocks noGrp="1"/>
          </p:cNvSpPr>
          <p:nvPr>
            <p:ph type="sldNum" idx="39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403C6E7-9170-49F8-8F46-5D3350774A17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1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2" name="PlaceHolder 4"/>
          <p:cNvSpPr>
            <a:spLocks noGrp="1"/>
          </p:cNvSpPr>
          <p:nvPr>
            <p:ph type="dt" idx="39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3" name="PlaceHolder 5"/>
          <p:cNvSpPr>
            <a:spLocks noGrp="1"/>
          </p:cNvSpPr>
          <p:nvPr>
            <p:ph type="ftr" idx="39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4" name="PlaceHolder 6"/>
          <p:cNvSpPr>
            <a:spLocks noGrp="1"/>
          </p:cNvSpPr>
          <p:nvPr>
            <p:ph type="sldNum" idx="39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6BB9493-4B94-4A76-ACE9-5897B15EAFCA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1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 type="dt" idx="39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 type="ftr" idx="39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8" name="PlaceHolder 4"/>
          <p:cNvSpPr>
            <a:spLocks noGrp="1"/>
          </p:cNvSpPr>
          <p:nvPr>
            <p:ph type="sldNum" idx="39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668EEB4-170E-4407-9871-4F0C9158A096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1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1" name="PlaceHolder 3"/>
          <p:cNvSpPr>
            <a:spLocks noGrp="1"/>
          </p:cNvSpPr>
          <p:nvPr>
            <p:ph type="dt" idx="39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2" name="PlaceHolder 4"/>
          <p:cNvSpPr>
            <a:spLocks noGrp="1"/>
          </p:cNvSpPr>
          <p:nvPr>
            <p:ph type="ftr" idx="39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3" name="PlaceHolder 5"/>
          <p:cNvSpPr>
            <a:spLocks noGrp="1"/>
          </p:cNvSpPr>
          <p:nvPr>
            <p:ph type="sldNum" idx="39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569634F-836E-4FB6-A0E4-F9A2833E83E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1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 type="dt" idx="40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7" name="PlaceHolder 4"/>
          <p:cNvSpPr>
            <a:spLocks noGrp="1"/>
          </p:cNvSpPr>
          <p:nvPr>
            <p:ph type="ftr" idx="40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8" name="PlaceHolder 5"/>
          <p:cNvSpPr>
            <a:spLocks noGrp="1"/>
          </p:cNvSpPr>
          <p:nvPr>
            <p:ph type="sldNum" idx="40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7BAC400-2538-4BAB-91DD-1107837D1467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1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1" name="PlaceHolder 3"/>
          <p:cNvSpPr>
            <a:spLocks noGrp="1"/>
          </p:cNvSpPr>
          <p:nvPr>
            <p:ph type="dt" idx="40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" name="PlaceHolder 4"/>
          <p:cNvSpPr>
            <a:spLocks noGrp="1"/>
          </p:cNvSpPr>
          <p:nvPr>
            <p:ph type="ftr" idx="40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" name="PlaceHolder 5"/>
          <p:cNvSpPr>
            <a:spLocks noGrp="1"/>
          </p:cNvSpPr>
          <p:nvPr>
            <p:ph type="sldNum" idx="40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8EF129A-E19E-4528-AD4D-25F16A1B64C7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6" name="PlaceHolder 3"/>
          <p:cNvSpPr>
            <a:spLocks noGrp="1"/>
          </p:cNvSpPr>
          <p:nvPr>
            <p:ph type="dt" idx="40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" name="PlaceHolder 4"/>
          <p:cNvSpPr>
            <a:spLocks noGrp="1"/>
          </p:cNvSpPr>
          <p:nvPr>
            <p:ph type="ftr" idx="40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" name="PlaceHolder 5"/>
          <p:cNvSpPr>
            <a:spLocks noGrp="1"/>
          </p:cNvSpPr>
          <p:nvPr>
            <p:ph type="sldNum" idx="40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A90BA5C-8046-4F43-970A-F9A3B130325A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2" name="PlaceHolder 4"/>
          <p:cNvSpPr>
            <a:spLocks noGrp="1"/>
          </p:cNvSpPr>
          <p:nvPr>
            <p:ph type="dt" idx="40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3" name="PlaceHolder 5"/>
          <p:cNvSpPr>
            <a:spLocks noGrp="1"/>
          </p:cNvSpPr>
          <p:nvPr>
            <p:ph type="ftr" idx="41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" name="PlaceHolder 6"/>
          <p:cNvSpPr>
            <a:spLocks noGrp="1"/>
          </p:cNvSpPr>
          <p:nvPr>
            <p:ph type="sldNum" idx="41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5EFD0F0-AB7B-4928-B6FF-B893B0E10B9D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6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7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8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9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0" name="PlaceHolder 6"/>
          <p:cNvSpPr>
            <a:spLocks noGrp="1"/>
          </p:cNvSpPr>
          <p:nvPr>
            <p:ph type="dt" idx="41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" name="PlaceHolder 7"/>
          <p:cNvSpPr>
            <a:spLocks noGrp="1"/>
          </p:cNvSpPr>
          <p:nvPr>
            <p:ph type="ftr" idx="41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PlaceHolder 8"/>
          <p:cNvSpPr>
            <a:spLocks noGrp="1"/>
          </p:cNvSpPr>
          <p:nvPr>
            <p:ph type="sldNum" idx="41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2858B1-20A5-4ED0-8325-91A5FDB97386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 type="dt" idx="41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" name="PlaceHolder 3"/>
          <p:cNvSpPr>
            <a:spLocks noGrp="1"/>
          </p:cNvSpPr>
          <p:nvPr>
            <p:ph type="ftr" idx="41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PlaceHolder 4"/>
          <p:cNvSpPr>
            <a:spLocks noGrp="1"/>
          </p:cNvSpPr>
          <p:nvPr>
            <p:ph type="sldNum" idx="41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941538C-6525-4A5A-9F45-2176A1001048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dt" idx="4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ftr" idx="4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sldNum" idx="4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5F65CBB-4C7C-4615-A658-55A26F0BC617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dt" idx="41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 type="ftr" idx="41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PlaceHolder 3"/>
          <p:cNvSpPr>
            <a:spLocks noGrp="1"/>
          </p:cNvSpPr>
          <p:nvPr>
            <p:ph type="sldNum" idx="42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E567494-839C-4300-B628-B40B5809240F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2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3" name="PlaceHolder 4"/>
          <p:cNvSpPr>
            <a:spLocks noGrp="1"/>
          </p:cNvSpPr>
          <p:nvPr>
            <p:ph type="dt" idx="42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" name="PlaceHolder 5"/>
          <p:cNvSpPr>
            <a:spLocks noGrp="1"/>
          </p:cNvSpPr>
          <p:nvPr>
            <p:ph type="ftr" idx="42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" name="PlaceHolder 6"/>
          <p:cNvSpPr>
            <a:spLocks noGrp="1"/>
          </p:cNvSpPr>
          <p:nvPr>
            <p:ph type="sldNum" idx="42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71F99C7-A971-4828-A598-C4388550E53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9" name="PlaceHolder 4"/>
          <p:cNvSpPr>
            <a:spLocks noGrp="1"/>
          </p:cNvSpPr>
          <p:nvPr>
            <p:ph type="dt" idx="42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" name="PlaceHolder 5"/>
          <p:cNvSpPr>
            <a:spLocks noGrp="1"/>
          </p:cNvSpPr>
          <p:nvPr>
            <p:ph type="ftr" idx="42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PlaceHolder 6"/>
          <p:cNvSpPr>
            <a:spLocks noGrp="1"/>
          </p:cNvSpPr>
          <p:nvPr>
            <p:ph type="sldNum" idx="42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40B86EB-2C7C-4BB9-88B9-1E02331AD822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1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3" name="PlaceHolder 2"/>
          <p:cNvSpPr>
            <a:spLocks noGrp="1"/>
          </p:cNvSpPr>
          <p:nvPr>
            <p:ph type="dt" idx="42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ftr" idx="42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5" name="PlaceHolder 4"/>
          <p:cNvSpPr>
            <a:spLocks noGrp="1"/>
          </p:cNvSpPr>
          <p:nvPr>
            <p:ph type="sldNum" idx="42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987809B-C4DE-473C-96C6-E5A8430BE44D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1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 type="dt" idx="43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" name="PlaceHolder 4"/>
          <p:cNvSpPr>
            <a:spLocks noGrp="1"/>
          </p:cNvSpPr>
          <p:nvPr>
            <p:ph type="ftr" idx="43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" name="PlaceHolder 5"/>
          <p:cNvSpPr>
            <a:spLocks noGrp="1"/>
          </p:cNvSpPr>
          <p:nvPr>
            <p:ph type="sldNum" idx="43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848B6B0-86DA-47FB-9B76-40D08B8CC9DB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1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3" name="PlaceHolder 3"/>
          <p:cNvSpPr>
            <a:spLocks noGrp="1"/>
          </p:cNvSpPr>
          <p:nvPr>
            <p:ph type="dt" idx="43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4" name="PlaceHolder 4"/>
          <p:cNvSpPr>
            <a:spLocks noGrp="1"/>
          </p:cNvSpPr>
          <p:nvPr>
            <p:ph type="ftr" idx="43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5" name="PlaceHolder 5"/>
          <p:cNvSpPr>
            <a:spLocks noGrp="1"/>
          </p:cNvSpPr>
          <p:nvPr>
            <p:ph type="sldNum" idx="43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D55FBE7-A452-4F07-9C98-EC304C674B6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1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8" name="PlaceHolder 3"/>
          <p:cNvSpPr>
            <a:spLocks noGrp="1"/>
          </p:cNvSpPr>
          <p:nvPr>
            <p:ph type="dt" idx="43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" name="PlaceHolder 4"/>
          <p:cNvSpPr>
            <a:spLocks noGrp="1"/>
          </p:cNvSpPr>
          <p:nvPr>
            <p:ph type="ftr" idx="43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" name="PlaceHolder 5"/>
          <p:cNvSpPr>
            <a:spLocks noGrp="1"/>
          </p:cNvSpPr>
          <p:nvPr>
            <p:ph type="sldNum" idx="43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D371B9B-9749-497D-8750-94D314A70DB5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3" name="PlaceHolder 3"/>
          <p:cNvSpPr>
            <a:spLocks noGrp="1"/>
          </p:cNvSpPr>
          <p:nvPr>
            <p:ph type="dt" idx="43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" name="PlaceHolder 4"/>
          <p:cNvSpPr>
            <a:spLocks noGrp="1"/>
          </p:cNvSpPr>
          <p:nvPr>
            <p:ph type="ftr" idx="44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" name="PlaceHolder 5"/>
          <p:cNvSpPr>
            <a:spLocks noGrp="1"/>
          </p:cNvSpPr>
          <p:nvPr>
            <p:ph type="sldNum" idx="44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224382-8E0F-4545-8495-9408799859E9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8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9" name="PlaceHolder 4"/>
          <p:cNvSpPr>
            <a:spLocks noGrp="1"/>
          </p:cNvSpPr>
          <p:nvPr>
            <p:ph type="dt" idx="44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" name="PlaceHolder 5"/>
          <p:cNvSpPr>
            <a:spLocks noGrp="1"/>
          </p:cNvSpPr>
          <p:nvPr>
            <p:ph type="ftr" idx="44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" name="PlaceHolder 6"/>
          <p:cNvSpPr>
            <a:spLocks noGrp="1"/>
          </p:cNvSpPr>
          <p:nvPr>
            <p:ph type="sldNum" idx="44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7463D23-BB91-45B0-B6E2-EBBD0C3883EE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4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5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6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7" name="PlaceHolder 6"/>
          <p:cNvSpPr>
            <a:spLocks noGrp="1"/>
          </p:cNvSpPr>
          <p:nvPr>
            <p:ph type="dt" idx="44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" name="PlaceHolder 7"/>
          <p:cNvSpPr>
            <a:spLocks noGrp="1"/>
          </p:cNvSpPr>
          <p:nvPr>
            <p:ph type="ftr" idx="44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" name="PlaceHolder 8"/>
          <p:cNvSpPr>
            <a:spLocks noGrp="1"/>
          </p:cNvSpPr>
          <p:nvPr>
            <p:ph type="sldNum" idx="44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3D89E79-1D68-403B-8D5C-34A44D7116B9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dt" idx="4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ftr" idx="4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sldNum" idx="4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BE08C55-4396-4241-8689-5A68F93A8784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1" name="PlaceHolder 2"/>
          <p:cNvSpPr>
            <a:spLocks noGrp="1"/>
          </p:cNvSpPr>
          <p:nvPr>
            <p:ph type="dt" idx="44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" name="PlaceHolder 3"/>
          <p:cNvSpPr>
            <a:spLocks noGrp="1"/>
          </p:cNvSpPr>
          <p:nvPr>
            <p:ph type="ftr" idx="44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" name="PlaceHolder 4"/>
          <p:cNvSpPr>
            <a:spLocks noGrp="1"/>
          </p:cNvSpPr>
          <p:nvPr>
            <p:ph type="sldNum" idx="45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49BE84-BE16-4259-A7E4-39FFE75A1EE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dt" idx="45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 type="ftr" idx="45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 type="sldNum" idx="45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125838-3DF6-4C57-8201-459E11FFD658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9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0" name="PlaceHolder 4"/>
          <p:cNvSpPr>
            <a:spLocks noGrp="1"/>
          </p:cNvSpPr>
          <p:nvPr>
            <p:ph type="dt" idx="45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" name="PlaceHolder 5"/>
          <p:cNvSpPr>
            <a:spLocks noGrp="1"/>
          </p:cNvSpPr>
          <p:nvPr>
            <p:ph type="ftr" idx="45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" name="PlaceHolder 6"/>
          <p:cNvSpPr>
            <a:spLocks noGrp="1"/>
          </p:cNvSpPr>
          <p:nvPr>
            <p:ph type="sldNum" idx="45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C47959C-F400-4622-BB78-84761D0084E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4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5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6" name="PlaceHolder 4"/>
          <p:cNvSpPr>
            <a:spLocks noGrp="1"/>
          </p:cNvSpPr>
          <p:nvPr>
            <p:ph type="dt" idx="45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" name="PlaceHolder 5"/>
          <p:cNvSpPr>
            <a:spLocks noGrp="1"/>
          </p:cNvSpPr>
          <p:nvPr>
            <p:ph type="ftr" idx="45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" name="PlaceHolder 6"/>
          <p:cNvSpPr>
            <a:spLocks noGrp="1"/>
          </p:cNvSpPr>
          <p:nvPr>
            <p:ph type="sldNum" idx="45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F446EAD-39DC-4564-B550-C9DE10FFC5DE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1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0" name="PlaceHolder 2"/>
          <p:cNvSpPr>
            <a:spLocks noGrp="1"/>
          </p:cNvSpPr>
          <p:nvPr>
            <p:ph type="dt" idx="46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" name="PlaceHolder 3"/>
          <p:cNvSpPr>
            <a:spLocks noGrp="1"/>
          </p:cNvSpPr>
          <p:nvPr>
            <p:ph type="ftr" idx="46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" name="PlaceHolder 4"/>
          <p:cNvSpPr>
            <a:spLocks noGrp="1"/>
          </p:cNvSpPr>
          <p:nvPr>
            <p:ph type="sldNum" idx="46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B2DC811-663D-4706-8B24-4853FDCC85DD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1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5" name="PlaceHolder 3"/>
          <p:cNvSpPr>
            <a:spLocks noGrp="1"/>
          </p:cNvSpPr>
          <p:nvPr>
            <p:ph type="dt" idx="46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" name="PlaceHolder 4"/>
          <p:cNvSpPr>
            <a:spLocks noGrp="1"/>
          </p:cNvSpPr>
          <p:nvPr>
            <p:ph type="ftr" idx="46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7" name="PlaceHolder 5"/>
          <p:cNvSpPr>
            <a:spLocks noGrp="1"/>
          </p:cNvSpPr>
          <p:nvPr>
            <p:ph type="sldNum" idx="46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7F5CE40-44D4-468F-A468-6F2A327BD876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1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0" name="PlaceHolder 3"/>
          <p:cNvSpPr>
            <a:spLocks noGrp="1"/>
          </p:cNvSpPr>
          <p:nvPr>
            <p:ph type="dt" idx="46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" name="PlaceHolder 4"/>
          <p:cNvSpPr>
            <a:spLocks noGrp="1"/>
          </p:cNvSpPr>
          <p:nvPr>
            <p:ph type="ftr" idx="46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" name="PlaceHolder 5"/>
          <p:cNvSpPr>
            <a:spLocks noGrp="1"/>
          </p:cNvSpPr>
          <p:nvPr>
            <p:ph type="sldNum" idx="46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C428A94-0131-43E8-B4DC-1BD0122E2859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1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5" name="PlaceHolder 3"/>
          <p:cNvSpPr>
            <a:spLocks noGrp="1"/>
          </p:cNvSpPr>
          <p:nvPr>
            <p:ph type="dt" idx="46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6" name="PlaceHolder 4"/>
          <p:cNvSpPr>
            <a:spLocks noGrp="1"/>
          </p:cNvSpPr>
          <p:nvPr>
            <p:ph type="ftr" idx="47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7" name="PlaceHolder 5"/>
          <p:cNvSpPr>
            <a:spLocks noGrp="1"/>
          </p:cNvSpPr>
          <p:nvPr>
            <p:ph type="sldNum" idx="47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A74239E-3091-4E3D-ABB6-086014A38BE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0" name="PlaceHolder 3"/>
          <p:cNvSpPr>
            <a:spLocks noGrp="1"/>
          </p:cNvSpPr>
          <p:nvPr>
            <p:ph type="dt" idx="47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1" name="PlaceHolder 4"/>
          <p:cNvSpPr>
            <a:spLocks noGrp="1"/>
          </p:cNvSpPr>
          <p:nvPr>
            <p:ph type="ftr" idx="47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2" name="PlaceHolder 5"/>
          <p:cNvSpPr>
            <a:spLocks noGrp="1"/>
          </p:cNvSpPr>
          <p:nvPr>
            <p:ph type="sldNum" idx="47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2D0C0DE-FEC6-4392-8BC8-E6BE00DD7BA4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6" name="PlaceHolder 4"/>
          <p:cNvSpPr>
            <a:spLocks noGrp="1"/>
          </p:cNvSpPr>
          <p:nvPr>
            <p:ph type="dt" idx="47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7" name="PlaceHolder 5"/>
          <p:cNvSpPr>
            <a:spLocks noGrp="1"/>
          </p:cNvSpPr>
          <p:nvPr>
            <p:ph type="ftr" idx="47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8" name="PlaceHolder 6"/>
          <p:cNvSpPr>
            <a:spLocks noGrp="1"/>
          </p:cNvSpPr>
          <p:nvPr>
            <p:ph type="sldNum" idx="47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9BB0D68-A62D-4B31-AB08-CA52B847971D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4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4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4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6A797B9-AEB6-4AC3-8DD7-5E73E9B4FAA5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1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2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3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4" name="PlaceHolder 6"/>
          <p:cNvSpPr>
            <a:spLocks noGrp="1"/>
          </p:cNvSpPr>
          <p:nvPr>
            <p:ph type="dt" idx="47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5" name="PlaceHolder 7"/>
          <p:cNvSpPr>
            <a:spLocks noGrp="1"/>
          </p:cNvSpPr>
          <p:nvPr>
            <p:ph type="ftr" idx="47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6" name="PlaceHolder 8"/>
          <p:cNvSpPr>
            <a:spLocks noGrp="1"/>
          </p:cNvSpPr>
          <p:nvPr>
            <p:ph type="sldNum" idx="48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2DE59B5-B888-4349-843C-ABBCC93E22C2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8" name="PlaceHolder 2"/>
          <p:cNvSpPr>
            <a:spLocks noGrp="1"/>
          </p:cNvSpPr>
          <p:nvPr>
            <p:ph type="dt" idx="48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" name="PlaceHolder 3"/>
          <p:cNvSpPr>
            <a:spLocks noGrp="1"/>
          </p:cNvSpPr>
          <p:nvPr>
            <p:ph type="ftr" idx="48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" name="PlaceHolder 4"/>
          <p:cNvSpPr>
            <a:spLocks noGrp="1"/>
          </p:cNvSpPr>
          <p:nvPr>
            <p:ph type="sldNum" idx="48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AB40D1D-2A79-40CF-9B1F-352BDC890CA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dt" idx="48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" name="PlaceHolder 2"/>
          <p:cNvSpPr>
            <a:spLocks noGrp="1"/>
          </p:cNvSpPr>
          <p:nvPr>
            <p:ph type="ftr" idx="48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" name="PlaceHolder 3"/>
          <p:cNvSpPr>
            <a:spLocks noGrp="1"/>
          </p:cNvSpPr>
          <p:nvPr>
            <p:ph type="sldNum" idx="48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628F698-84F7-4370-A52C-1D58A6196F06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72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6720" cy="397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8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9" name="PlaceHolder 4"/>
          <p:cNvSpPr>
            <a:spLocks noGrp="1"/>
          </p:cNvSpPr>
          <p:nvPr>
            <p:ph type="dt" idx="48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" name="PlaceHolder 5"/>
          <p:cNvSpPr>
            <a:spLocks noGrp="1"/>
          </p:cNvSpPr>
          <p:nvPr>
            <p:ph type="ftr" idx="48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1" name="PlaceHolder 6"/>
          <p:cNvSpPr>
            <a:spLocks noGrp="1"/>
          </p:cNvSpPr>
          <p:nvPr>
            <p:ph type="sldNum" idx="48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27E69E-8227-4BAD-94E7-5393F9F64ED2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4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5" name="PlaceHolder 4"/>
          <p:cNvSpPr>
            <a:spLocks noGrp="1"/>
          </p:cNvSpPr>
          <p:nvPr>
            <p:ph type="dt" idx="49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6" name="PlaceHolder 5"/>
          <p:cNvSpPr>
            <a:spLocks noGrp="1"/>
          </p:cNvSpPr>
          <p:nvPr>
            <p:ph type="ftr" idx="49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7" name="PlaceHolder 6"/>
          <p:cNvSpPr>
            <a:spLocks noGrp="1"/>
          </p:cNvSpPr>
          <p:nvPr>
            <p:ph type="sldNum" idx="49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C6DCBC1-A479-4FE5-94A5-D418FB78CED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1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9" name="PlaceHolder 2"/>
          <p:cNvSpPr>
            <a:spLocks noGrp="1"/>
          </p:cNvSpPr>
          <p:nvPr>
            <p:ph type="dt" idx="49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" name="PlaceHolder 3"/>
          <p:cNvSpPr>
            <a:spLocks noGrp="1"/>
          </p:cNvSpPr>
          <p:nvPr>
            <p:ph type="ftr" idx="49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" name="PlaceHolder 4"/>
          <p:cNvSpPr>
            <a:spLocks noGrp="1"/>
          </p:cNvSpPr>
          <p:nvPr>
            <p:ph type="sldNum" idx="49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B9A237-8C35-4973-8A8D-317D38E1277B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1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4" name="PlaceHolder 3"/>
          <p:cNvSpPr>
            <a:spLocks noGrp="1"/>
          </p:cNvSpPr>
          <p:nvPr>
            <p:ph type="dt" idx="49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5" name="PlaceHolder 4"/>
          <p:cNvSpPr>
            <a:spLocks noGrp="1"/>
          </p:cNvSpPr>
          <p:nvPr>
            <p:ph type="ftr" idx="49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6" name="PlaceHolder 5"/>
          <p:cNvSpPr>
            <a:spLocks noGrp="1"/>
          </p:cNvSpPr>
          <p:nvPr>
            <p:ph type="sldNum" idx="49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7D313DA-9E61-4E07-9FEF-6270D4A7D9D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1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8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9" name="PlaceHolder 3"/>
          <p:cNvSpPr>
            <a:spLocks noGrp="1"/>
          </p:cNvSpPr>
          <p:nvPr>
            <p:ph type="dt" idx="49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0" name="PlaceHolder 4"/>
          <p:cNvSpPr>
            <a:spLocks noGrp="1"/>
          </p:cNvSpPr>
          <p:nvPr>
            <p:ph type="ftr" idx="50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1" name="PlaceHolder 5"/>
          <p:cNvSpPr>
            <a:spLocks noGrp="1"/>
          </p:cNvSpPr>
          <p:nvPr>
            <p:ph type="sldNum" idx="50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E04AD95-EF26-41B1-919C-BB6326B7843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1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4" name="PlaceHolder 3"/>
          <p:cNvSpPr>
            <a:spLocks noGrp="1"/>
          </p:cNvSpPr>
          <p:nvPr>
            <p:ph type="dt" idx="50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5" name="PlaceHolder 4"/>
          <p:cNvSpPr>
            <a:spLocks noGrp="1"/>
          </p:cNvSpPr>
          <p:nvPr>
            <p:ph type="ftr" idx="50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6" name="PlaceHolder 5"/>
          <p:cNvSpPr>
            <a:spLocks noGrp="1"/>
          </p:cNvSpPr>
          <p:nvPr>
            <p:ph type="sldNum" idx="50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54933BA-1B06-4025-AFE0-9669E78194B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9" name="PlaceHolder 3"/>
          <p:cNvSpPr>
            <a:spLocks noGrp="1"/>
          </p:cNvSpPr>
          <p:nvPr>
            <p:ph type="dt" idx="50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0" name="PlaceHolder 4"/>
          <p:cNvSpPr>
            <a:spLocks noGrp="1"/>
          </p:cNvSpPr>
          <p:nvPr>
            <p:ph type="ftr" idx="50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1" name="PlaceHolder 5"/>
          <p:cNvSpPr>
            <a:spLocks noGrp="1"/>
          </p:cNvSpPr>
          <p:nvPr>
            <p:ph type="sldNum" idx="50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1F4A48B-A0BB-414F-A7E3-2D8D7299F51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dt" idx="4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ftr" idx="5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8"/>
          <p:cNvSpPr>
            <a:spLocks noGrp="1"/>
          </p:cNvSpPr>
          <p:nvPr>
            <p:ph type="sldNum" idx="5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6633BE0-BE1B-40BE-BF9A-17577AAAADE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5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5" name="PlaceHolder 4"/>
          <p:cNvSpPr>
            <a:spLocks noGrp="1"/>
          </p:cNvSpPr>
          <p:nvPr>
            <p:ph type="dt" idx="50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6" name="PlaceHolder 5"/>
          <p:cNvSpPr>
            <a:spLocks noGrp="1"/>
          </p:cNvSpPr>
          <p:nvPr>
            <p:ph type="ftr" idx="50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7" name="PlaceHolder 6"/>
          <p:cNvSpPr>
            <a:spLocks noGrp="1"/>
          </p:cNvSpPr>
          <p:nvPr>
            <p:ph type="sldNum" idx="51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0649FD3-7007-4113-A0EA-C4C0CD21B017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6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3" name="PlaceHolder 6"/>
          <p:cNvSpPr>
            <a:spLocks noGrp="1"/>
          </p:cNvSpPr>
          <p:nvPr>
            <p:ph type="dt" idx="51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4" name="PlaceHolder 7"/>
          <p:cNvSpPr>
            <a:spLocks noGrp="1"/>
          </p:cNvSpPr>
          <p:nvPr>
            <p:ph type="ftr" idx="51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5" name="PlaceHolder 8"/>
          <p:cNvSpPr>
            <a:spLocks noGrp="1"/>
          </p:cNvSpPr>
          <p:nvPr>
            <p:ph type="sldNum" idx="51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AEF32A9-589C-4BF9-9BCC-729A4AFB193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6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7" name="PlaceHolder 2"/>
          <p:cNvSpPr>
            <a:spLocks noGrp="1"/>
          </p:cNvSpPr>
          <p:nvPr>
            <p:ph type="dt" idx="51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8" name="PlaceHolder 3"/>
          <p:cNvSpPr>
            <a:spLocks noGrp="1"/>
          </p:cNvSpPr>
          <p:nvPr>
            <p:ph type="ftr" idx="51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9" name="PlaceHolder 4"/>
          <p:cNvSpPr>
            <a:spLocks noGrp="1"/>
          </p:cNvSpPr>
          <p:nvPr>
            <p:ph type="sldNum" idx="51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DFC4B62-0656-4145-A58F-E0E2918BCBD5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6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/>
          </p:cNvSpPr>
          <p:nvPr>
            <p:ph type="dt" idx="51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1" name="PlaceHolder 2"/>
          <p:cNvSpPr>
            <a:spLocks noGrp="1"/>
          </p:cNvSpPr>
          <p:nvPr>
            <p:ph type="ftr" idx="51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2" name="PlaceHolder 3"/>
          <p:cNvSpPr>
            <a:spLocks noGrp="1"/>
          </p:cNvSpPr>
          <p:nvPr>
            <p:ph type="sldNum" idx="51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F12732B-6D6E-43DA-A336-F23911FDB5F8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72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6720" cy="397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6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7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8" name="PlaceHolder 4"/>
          <p:cNvSpPr>
            <a:spLocks noGrp="1"/>
          </p:cNvSpPr>
          <p:nvPr>
            <p:ph type="dt" idx="52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9" name="PlaceHolder 5"/>
          <p:cNvSpPr>
            <a:spLocks noGrp="1"/>
          </p:cNvSpPr>
          <p:nvPr>
            <p:ph type="ftr" idx="52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0" name="PlaceHolder 6"/>
          <p:cNvSpPr>
            <a:spLocks noGrp="1"/>
          </p:cNvSpPr>
          <p:nvPr>
            <p:ph type="sldNum" idx="52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DCF02E1-41A3-4605-BB15-6DE634ABA3D2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6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3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4" name="PlaceHolder 4"/>
          <p:cNvSpPr>
            <a:spLocks noGrp="1"/>
          </p:cNvSpPr>
          <p:nvPr>
            <p:ph type="dt" idx="52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5" name="PlaceHolder 5"/>
          <p:cNvSpPr>
            <a:spLocks noGrp="1"/>
          </p:cNvSpPr>
          <p:nvPr>
            <p:ph type="ftr" idx="52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6" name="PlaceHolder 6"/>
          <p:cNvSpPr>
            <a:spLocks noGrp="1"/>
          </p:cNvSpPr>
          <p:nvPr>
            <p:ph type="sldNum" idx="52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9AFA588-F0AE-43DD-9ABE-63661C125D3B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1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8" name="PlaceHolder 2"/>
          <p:cNvSpPr>
            <a:spLocks noGrp="1"/>
          </p:cNvSpPr>
          <p:nvPr>
            <p:ph type="dt" idx="52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9" name="PlaceHolder 3"/>
          <p:cNvSpPr>
            <a:spLocks noGrp="1"/>
          </p:cNvSpPr>
          <p:nvPr>
            <p:ph type="ftr" idx="52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0" name="PlaceHolder 4"/>
          <p:cNvSpPr>
            <a:spLocks noGrp="1"/>
          </p:cNvSpPr>
          <p:nvPr>
            <p:ph type="sldNum" idx="52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D653747-7424-4828-848D-6EBDC2D380A2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16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3" name="PlaceHolder 3"/>
          <p:cNvSpPr>
            <a:spLocks noGrp="1"/>
          </p:cNvSpPr>
          <p:nvPr>
            <p:ph type="dt" idx="52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4" name="PlaceHolder 4"/>
          <p:cNvSpPr>
            <a:spLocks noGrp="1"/>
          </p:cNvSpPr>
          <p:nvPr>
            <p:ph type="ftr" idx="53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5" name="PlaceHolder 5"/>
          <p:cNvSpPr>
            <a:spLocks noGrp="1"/>
          </p:cNvSpPr>
          <p:nvPr>
            <p:ph type="sldNum" idx="53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CFA3689-5F7E-4DC8-AA3F-6A2A56467ADE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16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7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8" name="PlaceHolder 3"/>
          <p:cNvSpPr>
            <a:spLocks noGrp="1"/>
          </p:cNvSpPr>
          <p:nvPr>
            <p:ph type="dt" idx="53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9" name="PlaceHolder 4"/>
          <p:cNvSpPr>
            <a:spLocks noGrp="1"/>
          </p:cNvSpPr>
          <p:nvPr>
            <p:ph type="ftr" idx="53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0" name="PlaceHolder 5"/>
          <p:cNvSpPr>
            <a:spLocks noGrp="1"/>
          </p:cNvSpPr>
          <p:nvPr>
            <p:ph type="sldNum" idx="53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CC590BA-97D6-4EB4-95D6-AB5AD0E940D8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16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3" name="PlaceHolder 3"/>
          <p:cNvSpPr>
            <a:spLocks noGrp="1"/>
          </p:cNvSpPr>
          <p:nvPr>
            <p:ph type="dt" idx="53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4" name="PlaceHolder 4"/>
          <p:cNvSpPr>
            <a:spLocks noGrp="1"/>
          </p:cNvSpPr>
          <p:nvPr>
            <p:ph type="ftr" idx="53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5" name="PlaceHolder 5"/>
          <p:cNvSpPr>
            <a:spLocks noGrp="1"/>
          </p:cNvSpPr>
          <p:nvPr>
            <p:ph type="sldNum" idx="53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66DDB83-FD98-4A7E-A1DA-F91A40A4B357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dt" idx="5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ftr" idx="5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sldNum" idx="5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38E2907-9967-47B9-A8C4-0EA09713814E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6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8" name="PlaceHolder 3"/>
          <p:cNvSpPr>
            <a:spLocks noGrp="1"/>
          </p:cNvSpPr>
          <p:nvPr>
            <p:ph type="dt" idx="53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9" name="PlaceHolder 4"/>
          <p:cNvSpPr>
            <a:spLocks noGrp="1"/>
          </p:cNvSpPr>
          <p:nvPr>
            <p:ph type="ftr" idx="53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0" name="PlaceHolder 5"/>
          <p:cNvSpPr>
            <a:spLocks noGrp="1"/>
          </p:cNvSpPr>
          <p:nvPr>
            <p:ph type="sldNum" idx="54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8CFB4D9-E6CD-4327-8C59-72735F74FD79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7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4" name="PlaceHolder 4"/>
          <p:cNvSpPr>
            <a:spLocks noGrp="1"/>
          </p:cNvSpPr>
          <p:nvPr>
            <p:ph type="dt" idx="54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5" name="PlaceHolder 5"/>
          <p:cNvSpPr>
            <a:spLocks noGrp="1"/>
          </p:cNvSpPr>
          <p:nvPr>
            <p:ph type="ftr" idx="54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6" name="PlaceHolder 6"/>
          <p:cNvSpPr>
            <a:spLocks noGrp="1"/>
          </p:cNvSpPr>
          <p:nvPr>
            <p:ph type="sldNum" idx="54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DCAA9BE-B84A-4BAE-89C4-AD357AA2548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7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9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0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1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2" name="PlaceHolder 6"/>
          <p:cNvSpPr>
            <a:spLocks noGrp="1"/>
          </p:cNvSpPr>
          <p:nvPr>
            <p:ph type="dt" idx="54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3" name="PlaceHolder 7"/>
          <p:cNvSpPr>
            <a:spLocks noGrp="1"/>
          </p:cNvSpPr>
          <p:nvPr>
            <p:ph type="ftr" idx="54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4" name="PlaceHolder 8"/>
          <p:cNvSpPr>
            <a:spLocks noGrp="1"/>
          </p:cNvSpPr>
          <p:nvPr>
            <p:ph type="sldNum" idx="54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955110A-ED3A-492D-B31B-FC6E7EFCF74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7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6" name="PlaceHolder 2"/>
          <p:cNvSpPr>
            <a:spLocks noGrp="1"/>
          </p:cNvSpPr>
          <p:nvPr>
            <p:ph type="dt" idx="54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PlaceHolder 3"/>
          <p:cNvSpPr>
            <a:spLocks noGrp="1"/>
          </p:cNvSpPr>
          <p:nvPr>
            <p:ph type="ftr" idx="54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8" name="PlaceHolder 4"/>
          <p:cNvSpPr>
            <a:spLocks noGrp="1"/>
          </p:cNvSpPr>
          <p:nvPr>
            <p:ph type="sldNum" idx="54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9471928-1CDA-481B-951A-19950D5C8F27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7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PlaceHolder 1"/>
          <p:cNvSpPr>
            <a:spLocks noGrp="1"/>
          </p:cNvSpPr>
          <p:nvPr>
            <p:ph type="dt" idx="55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0" name="PlaceHolder 2"/>
          <p:cNvSpPr>
            <a:spLocks noGrp="1"/>
          </p:cNvSpPr>
          <p:nvPr>
            <p:ph type="ftr" idx="55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1" name="PlaceHolder 3"/>
          <p:cNvSpPr>
            <a:spLocks noGrp="1"/>
          </p:cNvSpPr>
          <p:nvPr>
            <p:ph type="sldNum" idx="55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EAD9FFD-9665-4025-8EE7-6B1BB63CBDE7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7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4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5" name="PlaceHolder 4"/>
          <p:cNvSpPr>
            <a:spLocks noGrp="1"/>
          </p:cNvSpPr>
          <p:nvPr>
            <p:ph type="dt" idx="55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6" name="PlaceHolder 5"/>
          <p:cNvSpPr>
            <a:spLocks noGrp="1"/>
          </p:cNvSpPr>
          <p:nvPr>
            <p:ph type="ftr" idx="55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7" name="PlaceHolder 6"/>
          <p:cNvSpPr>
            <a:spLocks noGrp="1"/>
          </p:cNvSpPr>
          <p:nvPr>
            <p:ph type="sldNum" idx="55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5F88055-4569-4D35-9B7A-2C5FCB88E0D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7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0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1" name="PlaceHolder 4"/>
          <p:cNvSpPr>
            <a:spLocks noGrp="1"/>
          </p:cNvSpPr>
          <p:nvPr>
            <p:ph type="dt" idx="55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2" name="PlaceHolder 5"/>
          <p:cNvSpPr>
            <a:spLocks noGrp="1"/>
          </p:cNvSpPr>
          <p:nvPr>
            <p:ph type="ftr" idx="55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3" name="PlaceHolder 6"/>
          <p:cNvSpPr>
            <a:spLocks noGrp="1"/>
          </p:cNvSpPr>
          <p:nvPr>
            <p:ph type="sldNum" idx="55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53A77E5-CFBF-450D-9197-3F0405710392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16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5" name="PlaceHolder 2"/>
          <p:cNvSpPr>
            <a:spLocks noGrp="1"/>
          </p:cNvSpPr>
          <p:nvPr>
            <p:ph type="dt" idx="55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6" name="PlaceHolder 3"/>
          <p:cNvSpPr>
            <a:spLocks noGrp="1"/>
          </p:cNvSpPr>
          <p:nvPr>
            <p:ph type="ftr" idx="56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7" name="PlaceHolder 4"/>
          <p:cNvSpPr>
            <a:spLocks noGrp="1"/>
          </p:cNvSpPr>
          <p:nvPr>
            <p:ph type="sldNum" idx="56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52FABEB-AF25-4210-B5C0-2DFE023CD904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dt" idx="5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ftr" idx="5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Num" idx="5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A99D516-9586-400C-A6CA-18D92205FA8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928481D-ECC8-4244-8712-BCCB189E8904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dt" idx="5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ftr" idx="5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sldNum" idx="6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19E9F12-A5D7-4295-9E50-97E811C6CCED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dt" idx="6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ftr" idx="6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sldNum" idx="6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D5CAAE1-D681-43A4-9150-DA5FEB840AE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dt" idx="6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ftr" idx="6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sldNum" idx="6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897492A-0CD3-4478-9CBA-2EF36C870A2B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dt" idx="6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ftr" idx="6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sldNum" idx="6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89BFE8E-5F50-4A27-AFCD-8B5D893949B2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7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 idx="7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 idx="7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0BFACB5-FBB7-4CCF-A224-22C19F4E9D3A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dt" idx="7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ftr" idx="7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sldNum" idx="7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00C5EDC-958F-4C77-A774-BD0299416A4F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dt" idx="7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ftr" idx="7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sldNum" idx="7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1C24890-A742-4E14-90E2-C0B4F7EF8F7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dt" idx="7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ftr" idx="8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sldNum" idx="8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7DD75DE-2F72-4E2C-A539-F8AE920C5532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dt" idx="8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ftr" idx="8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PlaceHolder 8"/>
          <p:cNvSpPr>
            <a:spLocks noGrp="1"/>
          </p:cNvSpPr>
          <p:nvPr>
            <p:ph type="sldNum" idx="8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4E43F6A-E316-4227-9209-1EEBAA5FF2EB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dt" idx="8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ftr" idx="8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sldNum" idx="8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532B399-2087-4843-9BAF-8F154A6CB85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A9CBA89-DEC0-4CCE-8152-CC0FAA27D7E7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dt" idx="8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ftr" idx="8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sldNum" idx="9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0B1EF4B-2744-4031-8D17-81229D176FA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dt" idx="9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ftr" idx="9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sldNum" idx="9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7C2D0B2-040D-4592-AE4D-8CA902C1086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dt" idx="9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ftr" idx="9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sldNum" idx="9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70A0779-9635-4627-B8FB-1321463F13A4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dt" idx="9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ftr" idx="9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sldNum" idx="9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AFD1A06-ED13-463A-A195-F62A1ADAA05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dt" idx="10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ftr" idx="10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sldNum" idx="10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9E2304F-C6E8-4642-BE12-EBCC6D60C0E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dt" idx="10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ftr" idx="10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sldNum" idx="10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93E088C-9241-45EF-A90A-3550224A540E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dt" idx="10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ftr" idx="10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sldNum" idx="10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A794A11-8470-4307-AA42-E7A6F0EF2782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dt" idx="10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ftr" idx="11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sldNum" idx="11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E42FDAB-20DD-48D5-A8CC-3BCC1436E50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dt" idx="11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ftr" idx="11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sldNum" idx="11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9D427BB-32A7-4BA3-B009-7AD76D12A6F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 type="dt" idx="11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 type="ftr" idx="11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PlaceHolder 8"/>
          <p:cNvSpPr>
            <a:spLocks noGrp="1"/>
          </p:cNvSpPr>
          <p:nvPr>
            <p:ph type="sldNum" idx="11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F1D1E47-47F7-473E-9883-FCDF3DD36CF9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0B3FC4E-798E-44E2-91D7-5167BF03361C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dt" idx="11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ftr" idx="11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sldNum" idx="12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E796380-526E-4A25-8C0B-EB806A093299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dt" idx="12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ftr" idx="12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 idx="12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3C3C25C-227A-467C-A02C-BE4980F559CE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dt" idx="12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ftr" idx="12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PlaceHolder 6"/>
          <p:cNvSpPr>
            <a:spLocks noGrp="1"/>
          </p:cNvSpPr>
          <p:nvPr>
            <p:ph type="sldNum" idx="12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A7F257B-5698-4051-ADA8-8AF17AD2015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dt" idx="12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 type="ftr" idx="12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PlaceHolder 6"/>
          <p:cNvSpPr>
            <a:spLocks noGrp="1"/>
          </p:cNvSpPr>
          <p:nvPr>
            <p:ph type="sldNum" idx="12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C029E8C-893B-4B6A-9CF7-15AA054CA4B7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dt" idx="13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ftr" idx="13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sldNum" idx="13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7E1D66-6543-40EC-9CFA-536539EF586A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dt" idx="13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ftr" idx="13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sldNum" idx="13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E82C5EE-3E4A-4054-BAEE-B69422B540C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dt" idx="13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ftr" idx="13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sldNum" idx="13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D7A03C1-0917-4CBD-BB8F-174054D528E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dt" idx="13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ftr" idx="14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sldNum" idx="14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5D04A81-A2D8-4F35-95E9-68401CB4186E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dt" idx="14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ftr" idx="14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sldNum" idx="14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695867E-551D-42E0-94E2-876F6E0B4B6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dt" idx="14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ftr" idx="14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PlaceHolder 6"/>
          <p:cNvSpPr>
            <a:spLocks noGrp="1"/>
          </p:cNvSpPr>
          <p:nvPr>
            <p:ph type="sldNum" idx="14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F6C05AB-2695-4F2A-A81C-0C970AECA4B6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03E653C-B63F-41AD-9382-3B0BC593BCB1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dt" idx="14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ftr" idx="14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PlaceHolder 8"/>
          <p:cNvSpPr>
            <a:spLocks noGrp="1"/>
          </p:cNvSpPr>
          <p:nvPr>
            <p:ph type="sldNum" idx="15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0BDED59-A7E2-4FE3-84A1-98AE4888FEF7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dt" idx="15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ftr" idx="15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sldNum" idx="15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D8545B-D1FC-49CE-8157-77CEB87187E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dt" idx="15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ftr" idx="15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sldNum" idx="15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A79494E-7F89-49E6-B3F7-DBE3B14EB226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dt" idx="15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ftr" idx="15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sldNum" idx="15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EE03F29-1D52-4EA2-A35E-82817B8C1259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dt" idx="16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ftr" idx="16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sldNum" idx="16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440B134-6B9F-4F5C-AB4D-F6A2C53E20FF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dt" idx="16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ftr" idx="16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sldNum" idx="16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04E2894-DEE8-4AC4-8D21-0359CD70A935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dt" idx="16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ftr" idx="16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sldNum" idx="16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2FA6F18-05EB-445A-A2A7-57405E564A4D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dt" idx="16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ftr" idx="17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 type="sldNum" idx="17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7E014FF-16AC-48C2-B24C-F15A2BF7B8D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dt" idx="17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ftr" idx="17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PlaceHolder 5"/>
          <p:cNvSpPr>
            <a:spLocks noGrp="1"/>
          </p:cNvSpPr>
          <p:nvPr>
            <p:ph type="sldNum" idx="17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8E92A02-809C-4421-9488-50AC9D4CCE57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dt" idx="17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ftr" idx="17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sldNum" idx="17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B270451-3688-4EE5-8E6F-A3913D83ADA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7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8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7E98CFA-6A61-4757-AF1E-7E983C08C633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dt" idx="17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ftr" idx="17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sldNum" idx="18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8372719-E335-4B2D-825D-E7DA55A4D5D8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PlaceHolder 6"/>
          <p:cNvSpPr>
            <a:spLocks noGrp="1"/>
          </p:cNvSpPr>
          <p:nvPr>
            <p:ph type="dt" idx="18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PlaceHolder 7"/>
          <p:cNvSpPr>
            <a:spLocks noGrp="1"/>
          </p:cNvSpPr>
          <p:nvPr>
            <p:ph type="ftr" idx="18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PlaceHolder 8"/>
          <p:cNvSpPr>
            <a:spLocks noGrp="1"/>
          </p:cNvSpPr>
          <p:nvPr>
            <p:ph type="sldNum" idx="18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7F1ED1F-4B70-4444-8059-467C59E049E5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dt" idx="18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ftr" idx="18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sldNum" idx="18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10A9834-1495-43E2-96B8-EF16C8ECCA75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dt" idx="18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ftr" idx="18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sldNum" idx="18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DA6F990-AD2E-4131-9E21-3ABBF11B6AD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dt" idx="19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ftr" idx="19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PlaceHolder 6"/>
          <p:cNvSpPr>
            <a:spLocks noGrp="1"/>
          </p:cNvSpPr>
          <p:nvPr>
            <p:ph type="sldNum" idx="19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C9465F5-3C5E-4BEA-B2B3-EDC67F2C2D9E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dt" idx="19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 type="ftr" idx="19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PlaceHolder 6"/>
          <p:cNvSpPr>
            <a:spLocks noGrp="1"/>
          </p:cNvSpPr>
          <p:nvPr>
            <p:ph type="sldNum" idx="19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05CDC61-F933-41DE-B2F4-F4060887B69B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dt" idx="19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ftr" idx="19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sldNum" idx="19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735F52B-A092-4E90-8CB9-880FE0ACDFB4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dt" idx="19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ftr" idx="20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 type="sldNum" idx="20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A70E72C-9E7E-43FD-9818-FA718524604E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dt" idx="20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ftr" idx="20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PlaceHolder 5"/>
          <p:cNvSpPr>
            <a:spLocks noGrp="1"/>
          </p:cNvSpPr>
          <p:nvPr>
            <p:ph type="sldNum" idx="20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75AD1D5-99EE-417A-B36F-83D68C03C9F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dt" idx="20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ftr" idx="20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PlaceHolder 5"/>
          <p:cNvSpPr>
            <a:spLocks noGrp="1"/>
          </p:cNvSpPr>
          <p:nvPr>
            <p:ph type="sldNum" idx="20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4D946A4-1432-4915-AD19-77E8F8B6DBC6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9CAADCB-E528-4BC3-9101-17E0B6FC6218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dt" idx="20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 type="ftr" idx="20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PlaceHolder 5"/>
          <p:cNvSpPr>
            <a:spLocks noGrp="1"/>
          </p:cNvSpPr>
          <p:nvPr>
            <p:ph type="sldNum" idx="21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79B559F-F225-4B87-B6BE-EC2FAD7DAFD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6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dt" idx="21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PlaceHolder 5"/>
          <p:cNvSpPr>
            <a:spLocks noGrp="1"/>
          </p:cNvSpPr>
          <p:nvPr>
            <p:ph type="ftr" idx="21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PlaceHolder 6"/>
          <p:cNvSpPr>
            <a:spLocks noGrp="1"/>
          </p:cNvSpPr>
          <p:nvPr>
            <p:ph type="sldNum" idx="21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372D83E-AB00-427F-A65E-A65FDB88B9E4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dt" idx="21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ftr" idx="21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" name="PlaceHolder 8"/>
          <p:cNvSpPr>
            <a:spLocks noGrp="1"/>
          </p:cNvSpPr>
          <p:nvPr>
            <p:ph type="sldNum" idx="21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1E990C1-0EC3-4BDF-B1E3-84C2D2CF83A7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6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dt" idx="21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ftr" idx="21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sldNum" idx="21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6921106-C698-480B-BE6C-F90C1F6B311C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dt" idx="22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ftr" idx="22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sldNum" idx="22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5B76F8E-4674-4BC1-AEC0-12C84D90024F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dt" idx="22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ftr" idx="22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" name="PlaceHolder 6"/>
          <p:cNvSpPr>
            <a:spLocks noGrp="1"/>
          </p:cNvSpPr>
          <p:nvPr>
            <p:ph type="sldNum" idx="22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EFFF1C-CDD7-431E-99EB-322FAC62ABF6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dt" idx="22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" name="PlaceHolder 5"/>
          <p:cNvSpPr>
            <a:spLocks noGrp="1"/>
          </p:cNvSpPr>
          <p:nvPr>
            <p:ph type="ftr" idx="22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" name="PlaceHolder 6"/>
          <p:cNvSpPr>
            <a:spLocks noGrp="1"/>
          </p:cNvSpPr>
          <p:nvPr>
            <p:ph type="sldNum" idx="22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A674E2-F905-4237-A006-7B189D08B7E8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dt" idx="22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ftr" idx="23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sldNum" idx="23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8D6772F-12F6-4FA2-BC05-8F6FFC03E6F4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6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dt" idx="23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ftr" idx="23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PlaceHolder 5"/>
          <p:cNvSpPr>
            <a:spLocks noGrp="1"/>
          </p:cNvSpPr>
          <p:nvPr>
            <p:ph type="sldNum" idx="23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F5BE04-C627-4BEB-B145-1037D2B68A1E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6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dt" idx="23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 type="ftr" idx="23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PlaceHolder 5"/>
          <p:cNvSpPr>
            <a:spLocks noGrp="1"/>
          </p:cNvSpPr>
          <p:nvPr>
            <p:ph type="sldNum" idx="23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5388FB4-F91F-43E6-A3AE-E8F2AC4BC8E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723AEF0-DBED-4CC5-B4BA-49E1763D4716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72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6720" cy="397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6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dt" idx="23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ftr" idx="23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sldNum" idx="24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DF8884D-E496-47DC-995C-12355C2A3532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dt" idx="24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PlaceHolder 4"/>
          <p:cNvSpPr>
            <a:spLocks noGrp="1"/>
          </p:cNvSpPr>
          <p:nvPr>
            <p:ph type="ftr" idx="24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PlaceHolder 5"/>
          <p:cNvSpPr>
            <a:spLocks noGrp="1"/>
          </p:cNvSpPr>
          <p:nvPr>
            <p:ph type="sldNum" idx="24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76AF97B-28FB-40B9-8033-9840453E7B6A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7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dt" idx="24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PlaceHolder 5"/>
          <p:cNvSpPr>
            <a:spLocks noGrp="1"/>
          </p:cNvSpPr>
          <p:nvPr>
            <p:ph type="ftr" idx="24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PlaceHolder 6"/>
          <p:cNvSpPr>
            <a:spLocks noGrp="1"/>
          </p:cNvSpPr>
          <p:nvPr>
            <p:ph type="sldNum" idx="24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8188A1-A051-480D-B6CE-EB05238A3FD4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PlaceHolder 6"/>
          <p:cNvSpPr>
            <a:spLocks noGrp="1"/>
          </p:cNvSpPr>
          <p:nvPr>
            <p:ph type="dt" idx="24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PlaceHolder 7"/>
          <p:cNvSpPr>
            <a:spLocks noGrp="1"/>
          </p:cNvSpPr>
          <p:nvPr>
            <p:ph type="ftr" idx="24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PlaceHolder 8"/>
          <p:cNvSpPr>
            <a:spLocks noGrp="1"/>
          </p:cNvSpPr>
          <p:nvPr>
            <p:ph type="sldNum" idx="24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590E7B7-D906-40A4-849B-F43AE01EEFF4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7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dt" idx="25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ftr" idx="25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sldNum" idx="25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EE137B0-7124-4C4E-AE06-9DC101588582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dt" idx="25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ftr" idx="25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25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53BB6AF-ACAA-416F-9CC6-7DE83B2D3220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 type="dt" idx="25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9" name="PlaceHolder 5"/>
          <p:cNvSpPr>
            <a:spLocks noGrp="1"/>
          </p:cNvSpPr>
          <p:nvPr>
            <p:ph type="ftr" idx="25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PlaceHolder 6"/>
          <p:cNvSpPr>
            <a:spLocks noGrp="1"/>
          </p:cNvSpPr>
          <p:nvPr>
            <p:ph type="sldNum" idx="25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44F01EC-EA36-44ED-9397-AE0B92C0C79B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 type="dt" idx="25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PlaceHolder 5"/>
          <p:cNvSpPr>
            <a:spLocks noGrp="1"/>
          </p:cNvSpPr>
          <p:nvPr>
            <p:ph type="ftr" idx="26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PlaceHolder 6"/>
          <p:cNvSpPr>
            <a:spLocks noGrp="1"/>
          </p:cNvSpPr>
          <p:nvPr>
            <p:ph type="sldNum" idx="26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F93097B-27D8-4C74-BF73-6550E36A5B8F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6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dt" idx="26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ftr" idx="26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 type="sldNum" idx="26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701C163-BF68-4219-8CD0-7C6518DD04C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7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dt" idx="26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ftr" idx="26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 type="sldNum" idx="26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EED168D-FA85-4A6B-B9B7-C5877C623E85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3D20BF-C133-4A98-ACB9-EC182CA25F9D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7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452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7040" cy="584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dt" idx="268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 type="ftr" idx="269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" name="PlaceHolder 5"/>
          <p:cNvSpPr>
            <a:spLocks noGrp="1"/>
          </p:cNvSpPr>
          <p:nvPr>
            <p:ph type="sldNum" idx="270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8E20D07-92B5-4F4E-AC8F-1BD13E6BCA0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8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72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dt" idx="271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 type="ftr" idx="272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" name="PlaceHolder 5"/>
          <p:cNvSpPr>
            <a:spLocks noGrp="1"/>
          </p:cNvSpPr>
          <p:nvPr>
            <p:ph type="sldNum" idx="273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7F9EE3E-A58D-4DB5-9A1A-FD9417A81331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69520" cy="135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69520" cy="149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dt" idx="274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ftr" idx="27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" name="PlaceHolder 5"/>
          <p:cNvSpPr>
            <a:spLocks noGrp="1"/>
          </p:cNvSpPr>
          <p:nvPr>
            <p:ph type="sldNum" idx="276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46B6F2-6635-4808-A33B-12B07B0FDBC8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8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5600" cy="452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4" name="PlaceHolder 4"/>
          <p:cNvSpPr>
            <a:spLocks noGrp="1"/>
          </p:cNvSpPr>
          <p:nvPr>
            <p:ph type="dt" idx="277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" name="PlaceHolder 5"/>
          <p:cNvSpPr>
            <a:spLocks noGrp="1"/>
          </p:cNvSpPr>
          <p:nvPr>
            <p:ph type="ftr" idx="278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PlaceHolder 6"/>
          <p:cNvSpPr>
            <a:spLocks noGrp="1"/>
          </p:cNvSpPr>
          <p:nvPr>
            <p:ph type="sldNum" idx="279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BFC4CB0-2E99-4BE8-9A81-AD4ECBBE1F8F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740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740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38840" cy="63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38840" cy="394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" name="PlaceHolder 6"/>
          <p:cNvSpPr>
            <a:spLocks noGrp="1"/>
          </p:cNvSpPr>
          <p:nvPr>
            <p:ph type="dt" idx="280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" name="PlaceHolder 7"/>
          <p:cNvSpPr>
            <a:spLocks noGrp="1"/>
          </p:cNvSpPr>
          <p:nvPr>
            <p:ph type="ftr" idx="28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" name="PlaceHolder 8"/>
          <p:cNvSpPr>
            <a:spLocks noGrp="1"/>
          </p:cNvSpPr>
          <p:nvPr>
            <p:ph type="sldNum" idx="28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A22288-422B-4834-860B-FADC5D58DBF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8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dt" idx="28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ftr" idx="28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PlaceHolder 4"/>
          <p:cNvSpPr>
            <a:spLocks noGrp="1"/>
          </p:cNvSpPr>
          <p:nvPr>
            <p:ph type="sldNum" idx="28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999DF6D-40B3-4F0F-9011-83D9B9BEDF73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dt" idx="28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ftr" idx="28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sldNum" idx="288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73FC7FB-C941-4962-8C77-8CB081CDF09D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5280" cy="11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08760" cy="585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528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 type="dt" idx="289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PlaceHolder 5"/>
          <p:cNvSpPr>
            <a:spLocks noGrp="1"/>
          </p:cNvSpPr>
          <p:nvPr>
            <p:ph type="ftr" idx="290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PlaceHolder 6"/>
          <p:cNvSpPr>
            <a:spLocks noGrp="1"/>
          </p:cNvSpPr>
          <p:nvPr>
            <p:ph type="sldNum" idx="291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86D73A9-3EAB-40A2-A726-B54759EB8784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3520" cy="56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3520" cy="411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3520" cy="80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dt" idx="292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 type="ftr" idx="293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PlaceHolder 6"/>
          <p:cNvSpPr>
            <a:spLocks noGrp="1"/>
          </p:cNvSpPr>
          <p:nvPr>
            <p:ph type="sldNum" idx="294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09D2183-B16F-476A-A80F-9F25C26372F8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7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69520" cy="146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dt" idx="295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ftr" idx="29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&lt;нижний колонтитул&gt;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PlaceHolder 4"/>
          <p:cNvSpPr>
            <a:spLocks noGrp="1"/>
          </p:cNvSpPr>
          <p:nvPr>
            <p:ph type="sldNum" idx="297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184F21F-DC48-4D50-BDF9-82C93E60DDA7}" type="slidenum">
              <a:rPr lang="ru-RU" sz="1200" b="0" u="none" strike="noStrike">
                <a:solidFill>
                  <a:srgbClr val="8b8b8b"/>
                </a:solidFill>
                <a:effectLst/>
                <a:uFillTx/>
                <a:latin typeface="Arial"/>
              </a:rPr>
              <a:t>&lt;номер&gt;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2.xml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
</Relationships>
</file>

<file path=ppt/slideMasters/_rels/slideMaster14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
</Relationships>
</file>

<file path=ppt/slideMasters/_rels/slideMaster15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5.xml"/>
</Relationships>
</file>

<file path=ppt/slideMasters/_rels/slideMaster16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76.xml"/>
</Relationships>
</file>

<file path=ppt/slideMasters/_rels/slideMaster17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87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</p:sldMaster>
</file>

<file path=ppt/slideMasters/slideMaster1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</p:sldMaster>
</file>

<file path=ppt/slideMasters/slideMaster1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</p:sldMaster>
</file>

<file path=ppt/slideMasters/slideMaster1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</p:sldMaster>
</file>

<file path=ppt/slideMasters/slideMaster1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Relationship Id="rId4" Type="http://schemas.openxmlformats.org/officeDocument/2006/relationships/slideLayout" Target="../slideLayouts/slideLayout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openxmlformats.org/officeDocument/2006/relationships/chart" Target="../charts/chart7.xml"/><Relationship Id="rId6" Type="http://schemas.openxmlformats.org/officeDocument/2006/relationships/slideLayout" Target="../slideLayouts/slideLayout5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openxmlformats.org/officeDocument/2006/relationships/chart" Target="../charts/chart8.xml"/><Relationship Id="rId6" Type="http://schemas.openxmlformats.org/officeDocument/2006/relationships/chart" Target="../charts/chart9.xml"/><Relationship Id="rId7" Type="http://schemas.openxmlformats.org/officeDocument/2006/relationships/slideLayout" Target="../slideLayouts/slideLayout47.xml"/><Relationship Id="rId8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7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oleObject" Target="../embeddings/oleObject1.xls"/><Relationship Id="rId3" Type="http://schemas.openxmlformats.org/officeDocument/2006/relationships/image" Target="../media/image5.png"/><Relationship Id="rId4" Type="http://schemas.openxmlformats.org/officeDocument/2006/relationships/oleObject" Target="../embeddings/oleObject2.xls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" name="Рисунок 4"/>
          <p:cNvPicPr/>
          <p:nvPr/>
        </p:nvPicPr>
        <p:blipFill>
          <a:blip r:embed="rId1"/>
          <a:stretch/>
        </p:blipFill>
        <p:spPr>
          <a:xfrm rot="21192000">
            <a:off x="2104200" y="811440"/>
            <a:ext cx="5708880" cy="5002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5" name="PlaceHolder 1"/>
          <p:cNvSpPr>
            <a:spLocks noGrp="1"/>
          </p:cNvSpPr>
          <p:nvPr>
            <p:ph type="title"/>
          </p:nvPr>
        </p:nvSpPr>
        <p:spPr>
          <a:xfrm>
            <a:off x="2115720" y="180000"/>
            <a:ext cx="5974200" cy="501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800" b="1" u="none" strike="noStrike">
                <a:solidFill>
                  <a:srgbClr val="376092"/>
                </a:solidFill>
                <a:effectLst/>
                <a:uFillTx/>
                <a:latin typeface="Calibri"/>
              </a:rPr>
              <a:t>Шатковский муниципальный округ </a:t>
            </a:r>
            <a:br>
              <a:rPr sz="2800"/>
            </a:br>
            <a:r>
              <a:rPr lang="ru-RU" sz="2800" b="1" u="none" strike="noStrike">
                <a:solidFill>
                  <a:srgbClr val="376092"/>
                </a:solidFill>
                <a:effectLst/>
                <a:uFillTx/>
                <a:latin typeface="Calibri"/>
              </a:rPr>
              <a:t>Нижегородская область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6" name="TextBox 3"/>
          <p:cNvSpPr/>
          <p:nvPr/>
        </p:nvSpPr>
        <p:spPr>
          <a:xfrm>
            <a:off x="250920" y="5361480"/>
            <a:ext cx="8710920" cy="156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25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mes New Roman"/>
              </a:rPr>
              <a:t>БЮДЖЕТ ДЛЯ ГРАЖДАН</a:t>
            </a:r>
            <a:endParaRPr lang="ru-RU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mes New Roman"/>
              </a:rPr>
              <a:t>по решению совета депутатов Шатковского муниципального округа Нижегородской области от 25.12.2025 № 90-I «О бюджете Шатковского муниципального округа Нижегородской области на  2026 год и на плановый период 2027 и 2028 годов».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87" name="Picture 2" descr="https://shatki.nobl.ru/upload/uf/531/hexyo15lcej1ovmveeboubaxpw0na7n1/0ade4b32a78110ce0f8d5e1e67f6b291_250_306_PhotoRoom.png_PhotoRoom.png"/>
          <p:cNvPicPr/>
          <p:nvPr/>
        </p:nvPicPr>
        <p:blipFill>
          <a:blip r:embed="rId2"/>
          <a:stretch/>
        </p:blipFill>
        <p:spPr>
          <a:xfrm>
            <a:off x="107640" y="207360"/>
            <a:ext cx="2120760" cy="2570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2" name="Рисунок 15"/>
          <p:cNvPicPr/>
          <p:nvPr/>
        </p:nvPicPr>
        <p:blipFill>
          <a:blip r:embed="rId1"/>
          <a:stretch/>
        </p:blipFill>
        <p:spPr>
          <a:xfrm rot="21259800">
            <a:off x="4051440" y="826920"/>
            <a:ext cx="4816800" cy="5548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3" name="Скругленный прямоугольник 1"/>
          <p:cNvSpPr/>
          <p:nvPr/>
        </p:nvSpPr>
        <p:spPr>
          <a:xfrm>
            <a:off x="290520" y="189000"/>
            <a:ext cx="8494920" cy="64476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84" name="TextBox 2"/>
          <p:cNvSpPr/>
          <p:nvPr/>
        </p:nvSpPr>
        <p:spPr>
          <a:xfrm>
            <a:off x="108000" y="282600"/>
            <a:ext cx="8677440" cy="455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24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Какие показатели характеризуют наш округ в 2025 году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5" name="Скругленный прямоугольник 3"/>
          <p:cNvSpPr/>
          <p:nvPr/>
        </p:nvSpPr>
        <p:spPr>
          <a:xfrm>
            <a:off x="301680" y="1052640"/>
            <a:ext cx="3691080" cy="500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c4bd9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86" name="Скругленный прямоугольник 4"/>
          <p:cNvSpPr/>
          <p:nvPr/>
        </p:nvSpPr>
        <p:spPr>
          <a:xfrm>
            <a:off x="290520" y="1700280"/>
            <a:ext cx="3702240" cy="5018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c4bd9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87" name="TextBox 5"/>
          <p:cNvSpPr/>
          <p:nvPr/>
        </p:nvSpPr>
        <p:spPr>
          <a:xfrm>
            <a:off x="301680" y="1149480"/>
            <a:ext cx="392472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Площадь – 144,1 тыс.га       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8" name="TextBox 6"/>
          <p:cNvSpPr/>
          <p:nvPr/>
        </p:nvSpPr>
        <p:spPr>
          <a:xfrm>
            <a:off x="290520" y="1697040"/>
            <a:ext cx="3414960" cy="516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Численность населения района – 22342</a:t>
            </a:r>
            <a:r>
              <a:rPr lang="ru-RU" sz="1400" b="1" u="none" strike="noStrike">
                <a:solidFill>
                  <a:srgbClr val="ff0000"/>
                </a:solidFill>
                <a:effectLst/>
                <a:uFillTx/>
                <a:latin typeface="Times New Roman"/>
              </a:rPr>
              <a:t> </a:t>
            </a: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человек.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9" name="Овал 7"/>
          <p:cNvSpPr/>
          <p:nvPr/>
        </p:nvSpPr>
        <p:spPr>
          <a:xfrm>
            <a:off x="8317080" y="6359400"/>
            <a:ext cx="547920" cy="37980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90" name="TextBox 8"/>
          <p:cNvSpPr/>
          <p:nvPr/>
        </p:nvSpPr>
        <p:spPr>
          <a:xfrm>
            <a:off x="8400960" y="6359400"/>
            <a:ext cx="54792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10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1" name="Скругленный прямоугольник 9"/>
          <p:cNvSpPr/>
          <p:nvPr/>
        </p:nvSpPr>
        <p:spPr>
          <a:xfrm>
            <a:off x="290520" y="2349360"/>
            <a:ext cx="3702240" cy="735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c4bd9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92" name="TextBox 10"/>
          <p:cNvSpPr/>
          <p:nvPr/>
        </p:nvSpPr>
        <p:spPr>
          <a:xfrm>
            <a:off x="285840" y="2349360"/>
            <a:ext cx="3562560" cy="516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Отгрузка товаров, выполнение работ, оказание услуг за 2024 г. – 3941,6 млн.руб.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3" name="Скругленный прямоугольник 11"/>
          <p:cNvSpPr/>
          <p:nvPr/>
        </p:nvSpPr>
        <p:spPr>
          <a:xfrm>
            <a:off x="290520" y="3213000"/>
            <a:ext cx="3702240" cy="748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c4bd9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94" name="TextBox 12"/>
          <p:cNvSpPr/>
          <p:nvPr/>
        </p:nvSpPr>
        <p:spPr>
          <a:xfrm>
            <a:off x="301680" y="3230640"/>
            <a:ext cx="3691080" cy="730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Среднемесячная заработная плата. по полному кругу организаций за 2025 – 49074 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5" name="Скругленный прямоугольник 13"/>
          <p:cNvSpPr/>
          <p:nvPr/>
        </p:nvSpPr>
        <p:spPr>
          <a:xfrm>
            <a:off x="301680" y="4149720"/>
            <a:ext cx="3691080" cy="716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c4bd9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96" name="TextBox 14"/>
          <p:cNvSpPr/>
          <p:nvPr/>
        </p:nvSpPr>
        <p:spPr>
          <a:xfrm>
            <a:off x="328680" y="4130640"/>
            <a:ext cx="3592800" cy="730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Объем инвестиций в основной капитал за счет всех источников 2025 г. – 202,4 млн. 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7" name="Скругленный прямоугольник 16"/>
          <p:cNvSpPr/>
          <p:nvPr/>
        </p:nvSpPr>
        <p:spPr>
          <a:xfrm>
            <a:off x="285840" y="5021280"/>
            <a:ext cx="4159440" cy="10688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c4bd9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98" name="TextBox 17"/>
          <p:cNvSpPr/>
          <p:nvPr/>
        </p:nvSpPr>
        <p:spPr>
          <a:xfrm>
            <a:off x="281160" y="5021280"/>
            <a:ext cx="4332600" cy="730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Муниципальные учреждения – 44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(казенные – 2, бюджетные – 23, автономные – 3),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иные - 16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Овал 1"/>
          <p:cNvSpPr/>
          <p:nvPr/>
        </p:nvSpPr>
        <p:spPr>
          <a:xfrm>
            <a:off x="8388360" y="6381720"/>
            <a:ext cx="501840" cy="35748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00" name="TextBox 2"/>
          <p:cNvSpPr/>
          <p:nvPr/>
        </p:nvSpPr>
        <p:spPr>
          <a:xfrm>
            <a:off x="8415360" y="6381720"/>
            <a:ext cx="50184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11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1" name="Скругленный прямоугольник 3"/>
          <p:cNvSpPr/>
          <p:nvPr/>
        </p:nvSpPr>
        <p:spPr>
          <a:xfrm>
            <a:off x="395640" y="188640"/>
            <a:ext cx="8269560" cy="71712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  <a:effectLst>
            <a:innerShdw blurRad="63500" dir="2700000" dist="508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02" name="TextBox 4"/>
          <p:cNvSpPr/>
          <p:nvPr/>
        </p:nvSpPr>
        <p:spPr>
          <a:xfrm>
            <a:off x="500040" y="155520"/>
            <a:ext cx="8061480" cy="699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20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Каковы основные направления бюджетной и налоговой политики Шатковского муниципального округа на 2026-2028 годы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3" name="Скругленный прямоугольник 5"/>
          <p:cNvSpPr/>
          <p:nvPr/>
        </p:nvSpPr>
        <p:spPr>
          <a:xfrm>
            <a:off x="1116000" y="1052640"/>
            <a:ext cx="3740400" cy="573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d99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04" name="Скругленный прямоугольник 6"/>
          <p:cNvSpPr/>
          <p:nvPr/>
        </p:nvSpPr>
        <p:spPr>
          <a:xfrm>
            <a:off x="1116000" y="1773360"/>
            <a:ext cx="4532760" cy="644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d99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05" name="Скругленный прямоугольник 7"/>
          <p:cNvSpPr/>
          <p:nvPr/>
        </p:nvSpPr>
        <p:spPr>
          <a:xfrm>
            <a:off x="1103400" y="2565360"/>
            <a:ext cx="5397840" cy="789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d99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06" name="Скругленный прямоугольник 8"/>
          <p:cNvSpPr/>
          <p:nvPr/>
        </p:nvSpPr>
        <p:spPr>
          <a:xfrm>
            <a:off x="1103400" y="3500280"/>
            <a:ext cx="6477120" cy="646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d996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07" name="TextBox 9"/>
          <p:cNvSpPr/>
          <p:nvPr/>
        </p:nvSpPr>
        <p:spPr>
          <a:xfrm>
            <a:off x="1204920" y="1044720"/>
            <a:ext cx="3597480" cy="577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Сохранение и развитие налогового потенциала на территории округа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8" name="TextBox 10"/>
          <p:cNvSpPr/>
          <p:nvPr/>
        </p:nvSpPr>
        <p:spPr>
          <a:xfrm>
            <a:off x="1204920" y="1773360"/>
            <a:ext cx="4443840" cy="577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Обеспечение сбалансированности и устойчивости бюджетной системы округа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9" name="TextBox 11"/>
          <p:cNvSpPr/>
          <p:nvPr/>
        </p:nvSpPr>
        <p:spPr>
          <a:xfrm>
            <a:off x="1204920" y="2525760"/>
            <a:ext cx="5235840" cy="820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Повышение эффективности расходования бюджетных средств, выявление и использование резервов для достижения планируемых результатов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0" name="TextBox 12"/>
          <p:cNvSpPr/>
          <p:nvPr/>
        </p:nvSpPr>
        <p:spPr>
          <a:xfrm>
            <a:off x="1204920" y="3500280"/>
            <a:ext cx="6316920" cy="577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Повышение качества финансового контроля в управлении бюджетным процессом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1" name="Скругленный прямоугольник 13"/>
          <p:cNvSpPr/>
          <p:nvPr/>
        </p:nvSpPr>
        <p:spPr>
          <a:xfrm>
            <a:off x="714240" y="4387680"/>
            <a:ext cx="7729920" cy="5734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12" name="TextBox 14"/>
          <p:cNvSpPr/>
          <p:nvPr/>
        </p:nvSpPr>
        <p:spPr>
          <a:xfrm>
            <a:off x="351000" y="4379760"/>
            <a:ext cx="8314200" cy="39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20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Главные приоритеты бюджетной политики на 2026-2028 годы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3" name="Стрелка вниз 15"/>
          <p:cNvSpPr/>
          <p:nvPr/>
        </p:nvSpPr>
        <p:spPr>
          <a:xfrm>
            <a:off x="1979640" y="5032440"/>
            <a:ext cx="428760" cy="357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14" name="Стрелка вниз 16"/>
          <p:cNvSpPr/>
          <p:nvPr/>
        </p:nvSpPr>
        <p:spPr>
          <a:xfrm>
            <a:off x="6372360" y="5032440"/>
            <a:ext cx="428760" cy="357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15" name="Скругленный прямоугольник 17"/>
          <p:cNvSpPr/>
          <p:nvPr/>
        </p:nvSpPr>
        <p:spPr>
          <a:xfrm>
            <a:off x="708120" y="5411880"/>
            <a:ext cx="3045240" cy="1005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948a5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16" name="Скругленный прямоугольник 18"/>
          <p:cNvSpPr/>
          <p:nvPr/>
        </p:nvSpPr>
        <p:spPr>
          <a:xfrm>
            <a:off x="5111640" y="5408640"/>
            <a:ext cx="3165840" cy="1005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17" name="TextBox 19"/>
          <p:cNvSpPr/>
          <p:nvPr/>
        </p:nvSpPr>
        <p:spPr>
          <a:xfrm>
            <a:off x="755640" y="5408640"/>
            <a:ext cx="2949840" cy="943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70c0"/>
                </a:solidFill>
                <a:effectLst/>
                <a:uFillTx/>
                <a:latin typeface="Verdana"/>
              </a:rPr>
              <a:t>Повышение эффективности муниципального управления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8" name="TextBox 20"/>
          <p:cNvSpPr/>
          <p:nvPr/>
        </p:nvSpPr>
        <p:spPr>
          <a:xfrm>
            <a:off x="5148360" y="5437080"/>
            <a:ext cx="3092760" cy="943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rgbClr val="0070c0"/>
                </a:solidFill>
                <a:effectLst/>
                <a:uFillTx/>
                <a:latin typeface="Verdana"/>
              </a:rPr>
              <a:t>Обеспечение сбалансированности и долгосрочной устойчивости бюджетной системы округа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Овал 1"/>
          <p:cNvSpPr/>
          <p:nvPr/>
        </p:nvSpPr>
        <p:spPr>
          <a:xfrm>
            <a:off x="8459640" y="6381720"/>
            <a:ext cx="501840" cy="35748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20" name="TextBox 2"/>
          <p:cNvSpPr/>
          <p:nvPr/>
        </p:nvSpPr>
        <p:spPr>
          <a:xfrm>
            <a:off x="8496360" y="6377040"/>
            <a:ext cx="42876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12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1" name="Скругленный прямоугольник 3"/>
          <p:cNvSpPr/>
          <p:nvPr/>
        </p:nvSpPr>
        <p:spPr>
          <a:xfrm>
            <a:off x="287280" y="165240"/>
            <a:ext cx="8385480" cy="59688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22" name="TextBox 4"/>
          <p:cNvSpPr/>
          <p:nvPr/>
        </p:nvSpPr>
        <p:spPr>
          <a:xfrm>
            <a:off x="395280" y="165240"/>
            <a:ext cx="8277480" cy="455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24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Сколько доходов поступает в бюджет округа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3" name="TextBox 6"/>
          <p:cNvSpPr/>
          <p:nvPr/>
        </p:nvSpPr>
        <p:spPr>
          <a:xfrm>
            <a:off x="395280" y="1197000"/>
            <a:ext cx="789120" cy="257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1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млн. руб.</a:t>
            </a:r>
            <a:endParaRPr lang="ru-RU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24" name="Диаграмма 24"/>
          <p:cNvGraphicFramePr/>
          <p:nvPr/>
        </p:nvGraphicFramePr>
        <p:xfrm>
          <a:off x="511920" y="1459080"/>
          <a:ext cx="8133120" cy="40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Овал 1"/>
          <p:cNvSpPr/>
          <p:nvPr/>
        </p:nvSpPr>
        <p:spPr>
          <a:xfrm>
            <a:off x="8388360" y="6411960"/>
            <a:ext cx="573480" cy="32724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26" name="TextBox 2"/>
          <p:cNvSpPr/>
          <p:nvPr/>
        </p:nvSpPr>
        <p:spPr>
          <a:xfrm>
            <a:off x="8459640" y="6411960"/>
            <a:ext cx="43056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13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7" name="Скругленный прямоугольник 3"/>
          <p:cNvSpPr/>
          <p:nvPr/>
        </p:nvSpPr>
        <p:spPr>
          <a:xfrm>
            <a:off x="324000" y="189000"/>
            <a:ext cx="8349120" cy="9338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28" name="TextBox 4"/>
          <p:cNvSpPr/>
          <p:nvPr/>
        </p:nvSpPr>
        <p:spPr>
          <a:xfrm>
            <a:off x="539640" y="235080"/>
            <a:ext cx="7917120" cy="699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20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Сколько налоговых и неналоговых доходов поступает в бюджет Шатковского муниципального округа Нижегородской области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29" name="Диаграмма 12"/>
          <p:cNvGraphicFramePr/>
          <p:nvPr/>
        </p:nvGraphicFramePr>
        <p:xfrm>
          <a:off x="539640" y="1340640"/>
          <a:ext cx="7845840" cy="496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Овал 1"/>
          <p:cNvSpPr/>
          <p:nvPr/>
        </p:nvSpPr>
        <p:spPr>
          <a:xfrm>
            <a:off x="8317080" y="6381720"/>
            <a:ext cx="573480" cy="35748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31" name="TextBox 2"/>
          <p:cNvSpPr/>
          <p:nvPr/>
        </p:nvSpPr>
        <p:spPr>
          <a:xfrm>
            <a:off x="8388360" y="6381720"/>
            <a:ext cx="42876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14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2" name="Скругленный прямоугольник 3"/>
          <p:cNvSpPr/>
          <p:nvPr/>
        </p:nvSpPr>
        <p:spPr>
          <a:xfrm>
            <a:off x="250920" y="189000"/>
            <a:ext cx="8566560" cy="9338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33" name="TextBox 4"/>
          <p:cNvSpPr/>
          <p:nvPr/>
        </p:nvSpPr>
        <p:spPr>
          <a:xfrm>
            <a:off x="249120" y="158760"/>
            <a:ext cx="8564760" cy="943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28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Из каких поступлений формируются доходы 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бюджета округа в 2026-2028 годах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34" name="Диаграмма 24"/>
          <p:cNvGraphicFramePr/>
          <p:nvPr/>
        </p:nvGraphicFramePr>
        <p:xfrm>
          <a:off x="395640" y="1652760"/>
          <a:ext cx="2733480" cy="450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35" name="Диаграмма 25"/>
          <p:cNvGraphicFramePr/>
          <p:nvPr/>
        </p:nvGraphicFramePr>
        <p:xfrm>
          <a:off x="3410280" y="1689840"/>
          <a:ext cx="2805480" cy="443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36" name="Диаграмма 26"/>
          <p:cNvGraphicFramePr/>
          <p:nvPr/>
        </p:nvGraphicFramePr>
        <p:xfrm>
          <a:off x="6289200" y="1700640"/>
          <a:ext cx="2571120" cy="345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7" name="TextBox 35"/>
          <p:cNvSpPr/>
          <p:nvPr/>
        </p:nvSpPr>
        <p:spPr>
          <a:xfrm>
            <a:off x="7389720" y="1147680"/>
            <a:ext cx="129096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млн. руб.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ce6f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Овал 6"/>
          <p:cNvSpPr/>
          <p:nvPr/>
        </p:nvSpPr>
        <p:spPr>
          <a:xfrm>
            <a:off x="8429760" y="6309360"/>
            <a:ext cx="568800" cy="40284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239" name="PlaceHolder 1"/>
          <p:cNvSpPr>
            <a:spLocks noGrp="1"/>
          </p:cNvSpPr>
          <p:nvPr>
            <p:ph type="title"/>
          </p:nvPr>
        </p:nvSpPr>
        <p:spPr>
          <a:xfrm>
            <a:off x="428760" y="214200"/>
            <a:ext cx="8226720" cy="794160"/>
          </a:xfrm>
          <a:prstGeom prst="rect">
            <a:avLst/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8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Основные параметры  бюджета </a:t>
            </a:r>
            <a:br>
              <a:rPr sz="2800"/>
            </a:br>
            <a:r>
              <a:rPr lang="ru-RU" sz="28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Шатковского муниципального округа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0" name="PlaceHolder 2"/>
          <p:cNvSpPr>
            <a:spLocks noGrp="1"/>
          </p:cNvSpPr>
          <p:nvPr>
            <p:ph type="ftr" idx="565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lang="ru-RU" sz="1200" b="0" u="none" strike="noStrike">
              <a:solidFill>
                <a:srgbClr val="8b8b8b"/>
              </a:solidFill>
              <a:effectLst/>
              <a:uFillTx/>
              <a:latin typeface="Arial"/>
            </a:endParaRPr>
          </a:p>
        </p:txBody>
      </p:sp>
      <p:sp>
        <p:nvSpPr>
          <p:cNvPr id="1241" name="PlaceHolder 3"/>
          <p:cNvSpPr>
            <a:spLocks noGrp="1"/>
          </p:cNvSpPr>
          <p:nvPr>
            <p:ph type="sldNum" idx="566"/>
          </p:nvPr>
        </p:nvSpPr>
        <p:spPr>
          <a:xfrm>
            <a:off x="6553080" y="6500880"/>
            <a:ext cx="2373480" cy="2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19800A4-6423-4F3F-9844-0F0BB760F7D1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42" name="Диаграмма 9"/>
          <p:cNvGraphicFramePr/>
          <p:nvPr/>
        </p:nvGraphicFramePr>
        <p:xfrm>
          <a:off x="214200" y="1428840"/>
          <a:ext cx="8784000" cy="496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ce6f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Овал 6"/>
          <p:cNvSpPr/>
          <p:nvPr/>
        </p:nvSpPr>
        <p:spPr>
          <a:xfrm>
            <a:off x="8429760" y="6500880"/>
            <a:ext cx="568800" cy="21132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245" name="PlaceHolder 1"/>
          <p:cNvSpPr>
            <a:spLocks noGrp="1"/>
          </p:cNvSpPr>
          <p:nvPr>
            <p:ph type="title"/>
          </p:nvPr>
        </p:nvSpPr>
        <p:spPr>
          <a:xfrm>
            <a:off x="428760" y="0"/>
            <a:ext cx="8226720" cy="794160"/>
          </a:xfrm>
          <a:prstGeom prst="rect">
            <a:avLst/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1440" rIns="91440" tIns="45720" bIns="45720" anchor="ctr">
            <a:normAutofit fontScale="85000" lnSpcReduction="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8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Из каких поступлений формируются доходы  </a:t>
            </a:r>
            <a:br>
              <a:rPr sz="2800"/>
            </a:br>
            <a:r>
              <a:rPr lang="ru-RU" sz="28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Шатковского муниципального округа</a:t>
            </a:r>
            <a:r>
              <a:rPr lang="ru-RU" sz="2800" b="1" u="none" strike="noStrike">
                <a:solidFill>
                  <a:srgbClr val="002060"/>
                </a:solidFill>
                <a:effectLst/>
                <a:uFillTx/>
                <a:latin typeface="Monotype Corsiva"/>
              </a:rPr>
              <a:t> 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6" name="PlaceHolder 2"/>
          <p:cNvSpPr>
            <a:spLocks noGrp="1"/>
          </p:cNvSpPr>
          <p:nvPr>
            <p:ph type="ftr" idx="56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lang="ru-RU" sz="1200" b="0" u="none" strike="noStrike">
              <a:solidFill>
                <a:srgbClr val="8b8b8b"/>
              </a:solidFill>
              <a:effectLst/>
              <a:uFillTx/>
              <a:latin typeface="Arial"/>
            </a:endParaRPr>
          </a:p>
        </p:txBody>
      </p:sp>
      <p:sp>
        <p:nvSpPr>
          <p:cNvPr id="1247" name="PlaceHolder 3"/>
          <p:cNvSpPr>
            <a:spLocks noGrp="1"/>
          </p:cNvSpPr>
          <p:nvPr>
            <p:ph type="sldNum" idx="568"/>
          </p:nvPr>
        </p:nvSpPr>
        <p:spPr>
          <a:xfrm>
            <a:off x="6553080" y="6500880"/>
            <a:ext cx="2373480" cy="2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B7E703-1495-4699-8F4D-2B7D9F41E34F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48" name="Таблица 8"/>
          <p:cNvGraphicFramePr/>
          <p:nvPr/>
        </p:nvGraphicFramePr>
        <p:xfrm>
          <a:off x="476640" y="843840"/>
          <a:ext cx="8214120" cy="6198840"/>
        </p:xfrm>
        <a:graphic>
          <a:graphicData uri="http://schemas.openxmlformats.org/drawingml/2006/table">
            <a:tbl>
              <a:tblPr/>
              <a:tblGrid>
                <a:gridCol w="3743280"/>
                <a:gridCol w="1490400"/>
                <a:gridCol w="1490400"/>
                <a:gridCol w="1490400"/>
              </a:tblGrid>
              <a:tr h="356400">
                <a:tc rowSpan="2">
                  <a:txBody>
                    <a:bodyPr lIns="9000" rIns="90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Наименование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 lIns="9000" rIns="90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Прогноз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5000" marB="45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5000" marB="45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15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lang="ru-RU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5000" marB="45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2026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2027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2028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776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Доходы- всего: (млн. рублей)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1302,1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1153,8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1202,7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776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Налоговые и неналоговые доходы - всего: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496,1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538,6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577,2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776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Налоговые доходы - всего: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478,4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521,7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561,0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</a:tr>
              <a:tr h="34776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в т.ч.     НДФЛ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398,8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431,9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467,7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34776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               Акцизы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24,2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32,3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33,6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34776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              Налоги на совокупный доход 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23,0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23,9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24,8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34776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              Налоги на имущество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25,6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26,5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27,7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34776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             Государственная пошлина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6,7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6,9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7,0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34776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Неналоговые доходы- всего: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17,7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16,9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16,2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</a:tr>
              <a:tr h="34776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Безвозмездные поступления - всего: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806,0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634,9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667,6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708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Безвозмездные поступления от других бюджетов  бюджетной системы Российской Федерации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803,3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634,9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667,6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</a:tr>
              <a:tr h="34776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в т.ч. - дотации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306,5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250,2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265,1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34776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             субсидии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159,8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46,5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50,9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34776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             субвенции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334,9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335,9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349,3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  <a:tr h="216000">
                <a:tc>
                  <a:txBody>
                    <a:bodyPr lIns="9000" rIns="90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             иные межбюджетные трансферты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2,0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2,2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" rIns="90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2,3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9000" marR="9000" marT="45720" marB="45720">
                    <a:lnL w="12240">
                      <a:solidFill>
                        <a:srgbClr val="4f81bd"/>
                      </a:solidFill>
                      <a:prstDash val="solid"/>
                    </a:lnL>
                    <a:lnR w="12240">
                      <a:solidFill>
                        <a:srgbClr val="4f81bd"/>
                      </a:solidFill>
                      <a:prstDash val="solid"/>
                    </a:lnR>
                    <a:lnT w="12240">
                      <a:solidFill>
                        <a:srgbClr val="4f81bd"/>
                      </a:solidFill>
                      <a:prstDash val="solid"/>
                    </a:lnT>
                    <a:lnB w="12240">
                      <a:solidFill>
                        <a:srgbClr val="4f81b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9cde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Овал 21"/>
          <p:cNvSpPr/>
          <p:nvPr/>
        </p:nvSpPr>
        <p:spPr>
          <a:xfrm>
            <a:off x="8429760" y="6500880"/>
            <a:ext cx="568800" cy="21132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250" name="PlaceHolder 1"/>
          <p:cNvSpPr>
            <a:spLocks noGrp="1"/>
          </p:cNvSpPr>
          <p:nvPr>
            <p:ph type="title"/>
          </p:nvPr>
        </p:nvSpPr>
        <p:spPr>
          <a:xfrm>
            <a:off x="411120" y="43560"/>
            <a:ext cx="8226720" cy="854280"/>
          </a:xfrm>
          <a:prstGeom prst="rect">
            <a:avLst/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br>
              <a:rPr sz="2800"/>
            </a:br>
            <a:r>
              <a:rPr lang="ru-RU" sz="28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Как  распределены  расходы  бюджета  округа</a:t>
            </a:r>
            <a:br>
              <a:rPr sz="2800"/>
            </a:br>
            <a:r>
              <a:rPr lang="ru-RU" sz="28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на 2026 год  по отраслям</a:t>
            </a:r>
            <a:r>
              <a:rPr lang="ru-RU" sz="2800" b="1" u="none" strike="noStrike">
                <a:solidFill>
                  <a:srgbClr val="002060"/>
                </a:solidFill>
                <a:effectLst/>
                <a:uFillTx/>
                <a:latin typeface="Monotype Corsiva"/>
              </a:rPr>
              <a:t> </a:t>
            </a:r>
            <a:br>
              <a:rPr sz="2800"/>
            </a:b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1" name="PlaceHolder 2"/>
          <p:cNvSpPr>
            <a:spLocks noGrp="1"/>
          </p:cNvSpPr>
          <p:nvPr>
            <p:ph type="ftr" idx="569"/>
          </p:nvPr>
        </p:nvSpPr>
        <p:spPr>
          <a:xfrm>
            <a:off x="3071880" y="628668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lang="ru-RU" sz="1200" b="0" u="none" strike="noStrike">
              <a:solidFill>
                <a:srgbClr val="8b8b8b"/>
              </a:solidFill>
              <a:effectLst/>
              <a:uFillTx/>
              <a:latin typeface="Arial"/>
            </a:endParaRPr>
          </a:p>
        </p:txBody>
      </p:sp>
      <p:sp>
        <p:nvSpPr>
          <p:cNvPr id="1252" name="PlaceHolder 3"/>
          <p:cNvSpPr>
            <a:spLocks noGrp="1"/>
          </p:cNvSpPr>
          <p:nvPr>
            <p:ph type="sldNum" idx="570"/>
          </p:nvPr>
        </p:nvSpPr>
        <p:spPr>
          <a:xfrm>
            <a:off x="6553080" y="6500880"/>
            <a:ext cx="2302200" cy="2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3B4D5D0-D763-4515-B7FB-FAF5FEBF39E4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53" name="Diagram1"/>
          <p:cNvGraphicFramePr/>
          <p:nvPr>
            <p:extLst>
              <p:ext uri="{D42A27DB-BD31-4B8C-83A1-F6EECF244321}">
                <p14:modId xmlns:p14="http://schemas.microsoft.com/office/powerpoint/2010/main" val="3062843478"/>
              </p:ext>
            </p:extLst>
          </p:nvPr>
        </p:nvGraphicFramePr>
        <p:xfrm>
          <a:off x="3408840" y="1357200"/>
          <a:ext cx="2323800" cy="25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54" name="Прямоугольник 27"/>
          <p:cNvSpPr/>
          <p:nvPr/>
        </p:nvSpPr>
        <p:spPr>
          <a:xfrm>
            <a:off x="3643200" y="3244320"/>
            <a:ext cx="1568880" cy="5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55" name="Диаграмма 8"/>
          <p:cNvGraphicFramePr/>
          <p:nvPr/>
        </p:nvGraphicFramePr>
        <p:xfrm>
          <a:off x="357120" y="1143000"/>
          <a:ext cx="792684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9cde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Овал 21"/>
          <p:cNvSpPr/>
          <p:nvPr/>
        </p:nvSpPr>
        <p:spPr>
          <a:xfrm>
            <a:off x="8429760" y="6500880"/>
            <a:ext cx="568800" cy="21132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257" name="PlaceHolder 1"/>
          <p:cNvSpPr>
            <a:spLocks noGrp="1"/>
          </p:cNvSpPr>
          <p:nvPr>
            <p:ph type="title"/>
          </p:nvPr>
        </p:nvSpPr>
        <p:spPr>
          <a:xfrm>
            <a:off x="457200" y="142920"/>
            <a:ext cx="8226720" cy="1140120"/>
          </a:xfrm>
          <a:prstGeom prst="rect">
            <a:avLst/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8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Как  распределены  расходы  бюджета  округа</a:t>
            </a:r>
            <a:br>
              <a:rPr sz="2800"/>
            </a:br>
            <a:r>
              <a:rPr lang="ru-RU" sz="28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на 2027-2028 годы по отраслям </a:t>
            </a:r>
            <a:br>
              <a:rPr sz="2800"/>
            </a:br>
            <a:r>
              <a:rPr lang="ru-RU" sz="20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(без учета условно утверждаемых расходов)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8" name="PlaceHolder 2"/>
          <p:cNvSpPr>
            <a:spLocks noGrp="1"/>
          </p:cNvSpPr>
          <p:nvPr>
            <p:ph type="sldNum" idx="571"/>
          </p:nvPr>
        </p:nvSpPr>
        <p:spPr>
          <a:xfrm>
            <a:off x="6553080" y="6500880"/>
            <a:ext cx="2302200" cy="2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E1E31CB-BE4C-4755-9CD8-F512B26AD616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59" name="Diagram2"/>
          <p:cNvGraphicFramePr/>
          <p:nvPr>
            <p:extLst>
              <p:ext uri="{D42A27DB-BD31-4B8C-83A1-F6EECF244321}">
                <p14:modId xmlns:p14="http://schemas.microsoft.com/office/powerpoint/2010/main" val="2340399409"/>
              </p:ext>
            </p:extLst>
          </p:nvPr>
        </p:nvGraphicFramePr>
        <p:xfrm>
          <a:off x="3408840" y="1357200"/>
          <a:ext cx="2323800" cy="25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60" name="Прямоугольник 27"/>
          <p:cNvSpPr/>
          <p:nvPr/>
        </p:nvSpPr>
        <p:spPr>
          <a:xfrm>
            <a:off x="3643200" y="3244320"/>
            <a:ext cx="1568880" cy="5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61" name="Диаграмма 8"/>
          <p:cNvGraphicFramePr/>
          <p:nvPr/>
        </p:nvGraphicFramePr>
        <p:xfrm>
          <a:off x="214200" y="1071720"/>
          <a:ext cx="4426200" cy="578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62" name="Диаграмма 10"/>
          <p:cNvGraphicFramePr/>
          <p:nvPr/>
        </p:nvGraphicFramePr>
        <p:xfrm>
          <a:off x="4071960" y="1357200"/>
          <a:ext cx="5069160" cy="528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ce6f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3" name="Таблица 8"/>
          <p:cNvGraphicFramePr/>
          <p:nvPr/>
        </p:nvGraphicFramePr>
        <p:xfrm>
          <a:off x="357120" y="995040"/>
          <a:ext cx="8285400" cy="5717160"/>
        </p:xfrm>
        <a:graphic>
          <a:graphicData uri="http://schemas.openxmlformats.org/drawingml/2006/table">
            <a:tbl>
              <a:tblPr/>
              <a:tblGrid>
                <a:gridCol w="3438000"/>
                <a:gridCol w="865800"/>
                <a:gridCol w="738000"/>
                <a:gridCol w="918360"/>
                <a:gridCol w="682200"/>
                <a:gridCol w="816840"/>
                <a:gridCol w="826560"/>
              </a:tblGrid>
              <a:tr h="423720"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</a:t>
                      </a: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Наименование расходов                                                        (раздел, подраздел)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Исполнено за 2024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2025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  Прогноз          на 2026год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% к 2025 году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   Прогноз        на 2027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Прогноз         на 2028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</a:tr>
              <a:tr h="29052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 Общегосударственные вопросы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112139,2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142273,1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128422,2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90,2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120152,4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125153,2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</a:tr>
              <a:tr h="42840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  Функционирование высшего должностного лица субъекта  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   Российской Федерации и муниципального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2707,5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2903,5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2493,7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85,9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2493,7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2493,7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54540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</a:t>
                      </a: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Функционирование законодательных (представительных) о</a:t>
                      </a:r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органов государственной власти и представительных 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органов муниципальных образований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2080,3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1996,4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2487,4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2487,4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2487,4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53316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Функционирование Правительства Российской Федерации,   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высших исполнительных органов государственной власти 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субъектов Российской Федерации, местных администраций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54558,3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65418,8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62287,9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95,2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62287,9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62287,9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8548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Судебная система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67,9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В 6 раз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55080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Обеспечение деятельности финансовых, налоговых и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таможенных органов и органов финансового (финансово-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бюджетного) надзора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15775,6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15443,3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15697,8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101,6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15697,8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15697,8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3292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Резервные фонды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2868,8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5000,0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174,3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1000,0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1000,0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2248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Другие общегосударственные вопросы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37008,1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53632,2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40102,5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74,8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36177,5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41177,5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5848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2. Национальная оборона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1070,5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1267,1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1744,7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137,7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1938,0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2448,2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</a:tr>
              <a:tr h="24336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Мобилизационная и вневойсковая подготовка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1070,5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1267,1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1744,7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137,7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1938,0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2448,2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40248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3. Национальная безопасность и правоохранительная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деятельность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39059,9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42462,0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44530,7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104,8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44911,7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44911,7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</a:tr>
              <a:tr h="61452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Защита населения и территории от чрезвычайных ситуаций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природного и техногенного характера, пожарная 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безопасность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39059,9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42462,0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44530,7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104,9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44911,7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44911,7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38376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Другие вопросы в области национальной безопасности и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правоохранительной деятельности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</a:tbl>
          </a:graphicData>
        </a:graphic>
      </p:graphicFrame>
      <p:sp>
        <p:nvSpPr>
          <p:cNvPr id="1264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6720" cy="651240"/>
          </a:xfrm>
          <a:prstGeom prst="rect">
            <a:avLst/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Сведения о расходах  бюджета Шатковского муниципального округа </a:t>
            </a:r>
            <a:br>
              <a:rPr sz="2000"/>
            </a:br>
            <a:r>
              <a:rPr lang="ru-RU" sz="20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по разделам и подразделам бюджетной классификации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5" name="PlaceHolder 2"/>
          <p:cNvSpPr>
            <a:spLocks noGrp="1"/>
          </p:cNvSpPr>
          <p:nvPr>
            <p:ph type="ftr" idx="572"/>
          </p:nvPr>
        </p:nvSpPr>
        <p:spPr>
          <a:xfrm>
            <a:off x="3132000" y="667548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lang="ru-RU" sz="1200" b="0" u="none" strike="noStrike">
              <a:solidFill>
                <a:srgbClr val="8b8b8b"/>
              </a:solidFill>
              <a:effectLst/>
              <a:uFillTx/>
              <a:latin typeface="Arial"/>
            </a:endParaRPr>
          </a:p>
        </p:txBody>
      </p:sp>
      <p:sp>
        <p:nvSpPr>
          <p:cNvPr id="1266" name="Номер слайда 7"/>
          <p:cNvSpPr/>
          <p:nvPr/>
        </p:nvSpPr>
        <p:spPr>
          <a:xfrm>
            <a:off x="8501040" y="6429240"/>
            <a:ext cx="540000" cy="28296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lang="ru-RU" sz="12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20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7" name="Прямоугольник 5"/>
          <p:cNvSpPr/>
          <p:nvPr/>
        </p:nvSpPr>
        <p:spPr>
          <a:xfrm>
            <a:off x="7572240" y="785880"/>
            <a:ext cx="1125720" cy="14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lang="ru-RU" sz="12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" name="Picture 5"/>
          <p:cNvPicPr/>
          <p:nvPr/>
        </p:nvPicPr>
        <p:blipFill>
          <a:blip r:embed="rId1"/>
          <a:stretch/>
        </p:blipFill>
        <p:spPr>
          <a:xfrm>
            <a:off x="900000" y="260280"/>
            <a:ext cx="7567920" cy="54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9" name="PlaceHolder 1"/>
          <p:cNvSpPr>
            <a:spLocks noGrp="1"/>
          </p:cNvSpPr>
          <p:nvPr>
            <p:ph type="title"/>
          </p:nvPr>
        </p:nvSpPr>
        <p:spPr>
          <a:xfrm>
            <a:off x="1330920" y="239760"/>
            <a:ext cx="6909840" cy="525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3600" b="0" u="none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FillTx/>
                <a:latin typeface="Calibri"/>
              </a:rPr>
              <a:t>Что такое «Бюджет для граждан»</a:t>
            </a: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0" name="PlaceHolder 2"/>
          <p:cNvSpPr>
            <a:spLocks noGrp="1"/>
          </p:cNvSpPr>
          <p:nvPr>
            <p:ph/>
          </p:nvPr>
        </p:nvSpPr>
        <p:spPr>
          <a:xfrm>
            <a:off x="411120" y="981000"/>
            <a:ext cx="8226720" cy="3524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«Бюджет для граждан» - информационный сборник, который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познакомит 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население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округа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 основными положениями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главного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финансового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документа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Шатковского муниципального округа Нижегородской области – бюджета</a:t>
            </a: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округа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на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2026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год и на плановый период 2027 и 2028 годов.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В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сборнике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в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доступной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форме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представлено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описание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доходов,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расходов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бюджета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и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их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структуры,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приоритетные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направления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расходования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бюджетных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средств,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объемы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бюджетных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ассигнований,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направляемых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финансирование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социально-значимых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мероприятий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в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сфере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образования,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социальной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политики,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культуры,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сельского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хозяйства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и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в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других</a:t>
            </a: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сферах.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1" name="TextBox 10"/>
          <p:cNvSpPr/>
          <p:nvPr/>
        </p:nvSpPr>
        <p:spPr>
          <a:xfrm>
            <a:off x="755640" y="4659480"/>
            <a:ext cx="7342560" cy="1614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«Бюджет для граждан» нацелен на широкий круг пользователей – всех граждан Шатковского муниципального округа Нижегородской области, интересы которых в той или иной мере затронуты бюджетом </a:t>
            </a:r>
            <a:r>
              <a:rPr lang="ru-RU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Шатковского муниципального округа Нижегородской области</a:t>
            </a: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округа.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2" name="Овал 1"/>
          <p:cNvSpPr/>
          <p:nvPr/>
        </p:nvSpPr>
        <p:spPr>
          <a:xfrm>
            <a:off x="8388360" y="6308640"/>
            <a:ext cx="501840" cy="28620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93" name="TextBox 5"/>
          <p:cNvSpPr/>
          <p:nvPr/>
        </p:nvSpPr>
        <p:spPr>
          <a:xfrm>
            <a:off x="8481960" y="6269040"/>
            <a:ext cx="34632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ce6f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8" name="Таблица 9"/>
          <p:cNvGraphicFramePr/>
          <p:nvPr/>
        </p:nvGraphicFramePr>
        <p:xfrm>
          <a:off x="428760" y="1071720"/>
          <a:ext cx="8213760" cy="6401520"/>
        </p:xfrm>
        <a:graphic>
          <a:graphicData uri="http://schemas.openxmlformats.org/drawingml/2006/table">
            <a:tbl>
              <a:tblPr/>
              <a:tblGrid>
                <a:gridCol w="3408120"/>
                <a:gridCol w="858600"/>
                <a:gridCol w="731520"/>
                <a:gridCol w="910440"/>
                <a:gridCol w="676440"/>
                <a:gridCol w="809640"/>
                <a:gridCol w="819360"/>
              </a:tblGrid>
              <a:tr h="471960"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Наименование расходов                                                        (раздел, подраздел)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Исполнено за 2024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2025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Прогноз       на 2026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% к 2025 году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   Прогноз      на 2027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  Прогноз        на 2028год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</a:tr>
              <a:tr h="23040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4. Национальная экономика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128000,7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221198,2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45744,0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18,6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43643,5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46463,5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</a:tr>
              <a:tr h="19908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Общеэкономические вопросы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220,5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642,8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352,8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54,9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352,8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352,8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19908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Сельское хозяйство и рыболовство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65371,3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55862,2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8822,3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В 9 раз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8822,3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10353,0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0952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Водное хозяйство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18864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Транспорт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6891,8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8500,0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10000,0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58,8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19908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Дорожное хозяйство (дорожные фонды)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51031,4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75288,2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24230,2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32,2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32348,4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33637,7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19908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Связь и информатика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812,5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3683,1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910,0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910,0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910,0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4120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Другие вопросы в области национальной экономики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3673,2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1933,6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1885,7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97,5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1667,0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1667,0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5164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5. Жилищно-коммунальное хозяйство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290769,8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423944,5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206198,2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72645,6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73606,5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</a:tr>
              <a:tr h="23040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Жилищное хозяйство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176743,1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243108,3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127997,2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4770,6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12610,4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6208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Коммунальное хозяйство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31121,0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44392,5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6005,2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10137,0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8476,0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4120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Благоустройство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73380,0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123533,2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58543,6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44085,7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38867,9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41940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Другие вопросы в области жилищно-коммунального 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хозяйства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9525,7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12910,5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13652,2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105,7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13652,2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13652,2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1996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6.Охрана окружающей среды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</a:tr>
              <a:tr h="291240">
                <a:tc>
                  <a:txBody>
                    <a:bodyPr lIns="7200" rIns="7200" anchor="b">
                      <a:noAutofit/>
                    </a:bodyPr>
                    <a:p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df2f9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df2f9"/>
                    </a:solidFill>
                  </a:tcPr>
                </a:tc>
              </a:tr>
              <a:tr h="21996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7. Образование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553243,7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597032,5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546274,3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553198,9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569765,9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</a:tr>
              <a:tr h="23040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Дошкольное образование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131502,5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124825,1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118938,1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95,2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118840,9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124156,3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4120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Общее образование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343958,8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382680,0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342910,6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90,8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348133,4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358074,7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3040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Дополнительное образование детей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40974,0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47357,4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47082,8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49312,3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49852,2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3040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Молодежная политика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11852,4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14583,2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15787,3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15108,8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15627,7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6208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Другие вопросы в области образования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24956,0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27586,9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18555,5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60,8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21797,4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22054,8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</a:tbl>
          </a:graphicData>
        </a:graphic>
      </p:graphicFrame>
      <p:sp>
        <p:nvSpPr>
          <p:cNvPr id="1269" name="PlaceHolder 1"/>
          <p:cNvSpPr>
            <a:spLocks noGrp="1"/>
          </p:cNvSpPr>
          <p:nvPr>
            <p:ph type="title"/>
          </p:nvPr>
        </p:nvSpPr>
        <p:spPr>
          <a:xfrm>
            <a:off x="428760" y="285840"/>
            <a:ext cx="8226720" cy="651240"/>
          </a:xfrm>
          <a:prstGeom prst="rect">
            <a:avLst/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Сведения о расходах  бюджета Шатковского муниципального  округа по разделам и подразделам бюджетной классификации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0" name="PlaceHolder 2"/>
          <p:cNvSpPr>
            <a:spLocks noGrp="1"/>
          </p:cNvSpPr>
          <p:nvPr>
            <p:ph type="ftr" idx="573"/>
          </p:nvPr>
        </p:nvSpPr>
        <p:spPr>
          <a:xfrm>
            <a:off x="3124080" y="6525360"/>
            <a:ext cx="2892600" cy="19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lang="ru-RU" sz="1200" b="0" u="none" strike="noStrike">
              <a:solidFill>
                <a:srgbClr val="8b8b8b"/>
              </a:solidFill>
              <a:effectLst/>
              <a:uFillTx/>
              <a:latin typeface="Arial"/>
            </a:endParaRPr>
          </a:p>
        </p:txBody>
      </p:sp>
      <p:sp>
        <p:nvSpPr>
          <p:cNvPr id="1271" name="Номер слайда 7"/>
          <p:cNvSpPr/>
          <p:nvPr/>
        </p:nvSpPr>
        <p:spPr>
          <a:xfrm>
            <a:off x="8642520" y="7228440"/>
            <a:ext cx="540000" cy="32976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lang="ru-RU" sz="12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21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ce6f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PlaceHolder 1"/>
          <p:cNvSpPr>
            <a:spLocks noGrp="1"/>
          </p:cNvSpPr>
          <p:nvPr>
            <p:ph type="title"/>
          </p:nvPr>
        </p:nvSpPr>
        <p:spPr>
          <a:xfrm>
            <a:off x="428760" y="285840"/>
            <a:ext cx="8226720" cy="651240"/>
          </a:xfrm>
          <a:prstGeom prst="rect">
            <a:avLst/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0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Сведения о расходах  бюджета Шатковского муниципального  округа по разделам и подразделам бюджетной классификации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3" name="PlaceHolder 2"/>
          <p:cNvSpPr>
            <a:spLocks noGrp="1"/>
          </p:cNvSpPr>
          <p:nvPr>
            <p:ph type="ftr" idx="574"/>
          </p:nvPr>
        </p:nvSpPr>
        <p:spPr>
          <a:xfrm>
            <a:off x="2571840" y="6286680"/>
            <a:ext cx="43549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1" u="none" strike="noStrike">
                <a:solidFill>
                  <a:srgbClr val="c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1" u="none" strike="noStrike">
                <a:solidFill>
                  <a:srgbClr val="c00000"/>
                </a:solidFill>
                <a:effectLst/>
                <a:uFillTx/>
                <a:latin typeface="Arial"/>
              </a:rPr>
              <a:t>Без учета условно утверждаемых расходов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74" name="Таблица 6"/>
          <p:cNvGraphicFramePr/>
          <p:nvPr/>
        </p:nvGraphicFramePr>
        <p:xfrm>
          <a:off x="428760" y="1268640"/>
          <a:ext cx="8213760" cy="4571280"/>
        </p:xfrm>
        <a:graphic>
          <a:graphicData uri="http://schemas.openxmlformats.org/drawingml/2006/table">
            <a:tbl>
              <a:tblPr/>
              <a:tblGrid>
                <a:gridCol w="3408120"/>
                <a:gridCol w="858600"/>
                <a:gridCol w="781200"/>
                <a:gridCol w="860760"/>
                <a:gridCol w="676440"/>
                <a:gridCol w="809640"/>
                <a:gridCol w="819360"/>
              </a:tblGrid>
              <a:tr h="440280"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Наименование расходов                                                        (раздел, подраздел)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Исполнено за 2024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2025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   Прогноз        на 2026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% к 2025 году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 Прогноз        на 2027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 Прогноз          на 2028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8. Культура и кинематография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160085,1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9011,0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200945,7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193326,9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198337,8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16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Культура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153132,5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9011,0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191544,8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183925,9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188936,9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6316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Другие вопросы в области культуры и кинематографии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6952,6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9400,9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-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9400,9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9400,9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1276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9. Социальная политика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32814,6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42562,9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43004,7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42878,1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42407,9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</a:tr>
              <a:tr h="25164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Пенсионное обеспечение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9123,3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12085,1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12518,6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103,6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12518,6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12518,6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6316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Социальное обеспечение населения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812,8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992,5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913,4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939,2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939,2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2860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Охрана семьи и детства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22217,9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28774,7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28726,3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99,8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28737,0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28745,6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0592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Другие вопросы в области социальной политики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660,6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710,6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858,3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858,3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858,3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1276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10. Физическая культура и спорт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85183,6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94555,4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82069,8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86,8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77961,6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96467,9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</a:tr>
              <a:tr h="23112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Массовый спорт, физическая культура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84001,3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93854,2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80655,0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85,9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76555,0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95061,4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8548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Другие вопросы в области физической культуры и спорта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642,3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701,2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1406,6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В 2 раза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1406,6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1406,6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1276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11. Средства массовой информации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2923,9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3378,3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3146,5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93,1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3146,5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3146,5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dk2">
                        <a:lumMod val="20000"/>
                        <a:lumOff val="80000"/>
                      </a:schemeClr>
                    </a:solidFill>
                  </a:tcPr>
                </a:tc>
              </a:tr>
              <a:tr h="24012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 Телевидение и радиовещание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4012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 Периодическая печать и издательства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2923,9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3378,3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3146,5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93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3146,5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3146,5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rgbClr val="e8f1f4"/>
                    </a:solidFill>
                  </a:tcPr>
                </a:tc>
              </a:tr>
              <a:tr h="271080"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 ВСЕГО 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1405291,0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1667426,9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1302080,8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70,7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1153803,2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1202709,1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7200" marR="7200" marT="45720" marB="45720">
                    <a:lnL w="12240">
                      <a:solidFill>
                        <a:srgbClr val="4bacc6"/>
                      </a:solidFill>
                      <a:prstDash val="solid"/>
                    </a:lnL>
                    <a:lnR w="12240">
                      <a:solidFill>
                        <a:srgbClr val="4bacc6"/>
                      </a:solidFill>
                      <a:prstDash val="solid"/>
                    </a:lnR>
                    <a:lnT w="12240">
                      <a:solidFill>
                        <a:srgbClr val="4bacc6"/>
                      </a:solidFill>
                      <a:prstDash val="solid"/>
                    </a:lnT>
                    <a:lnB w="12240">
                      <a:solidFill>
                        <a:srgbClr val="4bacc6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75" name="Номер слайда 7"/>
          <p:cNvSpPr/>
          <p:nvPr/>
        </p:nvSpPr>
        <p:spPr>
          <a:xfrm>
            <a:off x="8501040" y="6429240"/>
            <a:ext cx="540000" cy="28296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lang="ru-RU" sz="12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22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ce6f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PlaceHolder 1"/>
          <p:cNvSpPr>
            <a:spLocks noGrp="1"/>
          </p:cNvSpPr>
          <p:nvPr>
            <p:ph type="title"/>
          </p:nvPr>
        </p:nvSpPr>
        <p:spPr>
          <a:xfrm>
            <a:off x="360000" y="285840"/>
            <a:ext cx="8226720" cy="651240"/>
          </a:xfrm>
          <a:prstGeom prst="rect">
            <a:avLst/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1440" rIns="91440" tIns="45720" bIns="45720" anchor="ctr">
            <a:normAutofit fontScale="85000" lnSpcReduction="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Программные и непрограммные расходы  бюджета  </a:t>
            </a:r>
            <a:br>
              <a:rPr sz="2400"/>
            </a:br>
            <a:r>
              <a:rPr lang="ru-RU" sz="24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Шатковского муниципального округа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7" name="PlaceHolder 2"/>
          <p:cNvSpPr>
            <a:spLocks noGrp="1"/>
          </p:cNvSpPr>
          <p:nvPr>
            <p:ph type="ftr" idx="575"/>
          </p:nvPr>
        </p:nvSpPr>
        <p:spPr>
          <a:xfrm>
            <a:off x="2857320" y="6356520"/>
            <a:ext cx="364032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lang="ru-RU" sz="1200" b="1" u="none" strike="noStrike">
                <a:solidFill>
                  <a:srgbClr val="c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1200" b="1" u="none" strike="noStrike">
                <a:solidFill>
                  <a:srgbClr val="c00000"/>
                </a:solidFill>
                <a:effectLst/>
                <a:uFillTx/>
                <a:latin typeface="Arial"/>
              </a:rPr>
              <a:t>Без учета условно утверждаемых расходов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8" name="Номер слайда 7"/>
          <p:cNvSpPr/>
          <p:nvPr/>
        </p:nvSpPr>
        <p:spPr>
          <a:xfrm>
            <a:off x="8143920" y="6357960"/>
            <a:ext cx="540000" cy="28296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lang="ru-RU" sz="12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23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279" name="Diagram3"/>
          <p:cNvGrpSpPr/>
          <p:nvPr/>
        </p:nvGrpSpPr>
        <p:grpSpPr>
          <a:xfrm>
            <a:off x="497520" y="1080000"/>
            <a:ext cx="8141040" cy="5218560"/>
            <a:chOff x="497520" y="1080000"/>
            <a:chExt cx="8141040" cy="5218560"/>
          </a:xfrm>
        </p:grpSpPr>
        <p:sp>
          <p:nvSpPr>
            <p:cNvPr id="1280" name=""/>
            <p:cNvSpPr/>
            <p:nvPr/>
          </p:nvSpPr>
          <p:spPr>
            <a:xfrm>
              <a:off x="497520" y="1080000"/>
              <a:ext cx="8141040" cy="521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1" name=""/>
            <p:cNvSpPr/>
            <p:nvPr/>
          </p:nvSpPr>
          <p:spPr>
            <a:xfrm>
              <a:off x="6427080" y="4223880"/>
              <a:ext cx="88920" cy="576360"/>
            </a:xfrm>
            <a:custGeom>
              <a:avLst/>
              <a:gdLst>
                <a:gd name="textAreaLeft" fmla="*/ 0 w 88920"/>
                <a:gd name="textAreaRight" fmla="*/ 91080 w 88920"/>
                <a:gd name="textAreaTop" fmla="*/ 0 h 576360"/>
                <a:gd name="textAreaBottom" fmla="*/ 578520 h 576360"/>
              </a:gdLst>
              <a:ahLst/>
              <a:cxnLst/>
              <a:rect l="textAreaLeft" t="textAreaTop" r="textAreaRight" b="textAreaBottom"/>
              <a:pathLst>
                <a:path w="91440" h="546492">
                  <a:moveTo>
                    <a:pt x="93001" y="0"/>
                  </a:moveTo>
                  <a:lnTo>
                    <a:pt x="93001" y="370442"/>
                  </a:lnTo>
                  <a:lnTo>
                    <a:pt x="45720" y="370442"/>
                  </a:lnTo>
                  <a:lnTo>
                    <a:pt x="45720" y="546492"/>
                  </a:lnTo>
                </a:path>
              </a:pathLst>
            </a:custGeom>
            <a:noFill/>
            <a:ln>
              <a:solidFill>
                <a:srgbClr val="4775ab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2" name=""/>
            <p:cNvSpPr/>
            <p:nvPr/>
          </p:nvSpPr>
          <p:spPr>
            <a:xfrm>
              <a:off x="4652280" y="2372760"/>
              <a:ext cx="1865160" cy="569880"/>
            </a:xfrm>
            <a:custGeom>
              <a:avLst/>
              <a:gdLst>
                <a:gd name="textAreaLeft" fmla="*/ 0 w 1865160"/>
                <a:gd name="textAreaRight" fmla="*/ 1867320 w 1865160"/>
                <a:gd name="textAreaTop" fmla="*/ 0 h 569880"/>
                <a:gd name="textAreaBottom" fmla="*/ 572040 h 569880"/>
              </a:gdLst>
              <a:ahLst/>
              <a:cxnLst/>
              <a:rect l="textAreaLeft" t="textAreaTop" r="textAreaRight" b="textAreaBottom"/>
              <a:pathLst>
                <a:path w="1867694" h="540482">
                  <a:moveTo>
                    <a:pt x="0" y="0"/>
                  </a:moveTo>
                  <a:lnTo>
                    <a:pt x="0" y="364433"/>
                  </a:lnTo>
                  <a:lnTo>
                    <a:pt x="1867694" y="364433"/>
                  </a:lnTo>
                  <a:lnTo>
                    <a:pt x="1867694" y="540482"/>
                  </a:lnTo>
                </a:path>
              </a:pathLst>
            </a:custGeom>
            <a:noFill/>
            <a:ln>
              <a:solidFill>
                <a:srgbClr val="3f6797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3" name=""/>
            <p:cNvSpPr/>
            <p:nvPr/>
          </p:nvSpPr>
          <p:spPr>
            <a:xfrm>
              <a:off x="2306880" y="4223880"/>
              <a:ext cx="88920" cy="582840"/>
            </a:xfrm>
            <a:custGeom>
              <a:avLst/>
              <a:gdLst>
                <a:gd name="textAreaLeft" fmla="*/ 0 w 88920"/>
                <a:gd name="textAreaRight" fmla="*/ 91080 w 88920"/>
                <a:gd name="textAreaTop" fmla="*/ 0 h 582840"/>
                <a:gd name="textAreaBottom" fmla="*/ 585000 h 582840"/>
              </a:gdLst>
              <a:ahLst/>
              <a:cxnLst/>
              <a:rect l="textAreaLeft" t="textAreaTop" r="textAreaRight" b="textAreaBottom"/>
              <a:pathLst>
                <a:path w="91440" h="552694">
                  <a:moveTo>
                    <a:pt x="45720" y="0"/>
                  </a:moveTo>
                  <a:lnTo>
                    <a:pt x="45720" y="552694"/>
                  </a:lnTo>
                </a:path>
              </a:pathLst>
            </a:custGeom>
            <a:noFill/>
            <a:ln>
              <a:solidFill>
                <a:srgbClr val="4775ab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4" name=""/>
            <p:cNvSpPr/>
            <p:nvPr/>
          </p:nvSpPr>
          <p:spPr>
            <a:xfrm>
              <a:off x="2352600" y="2372760"/>
              <a:ext cx="2297160" cy="569880"/>
            </a:xfrm>
            <a:custGeom>
              <a:avLst/>
              <a:gdLst>
                <a:gd name="textAreaLeft" fmla="*/ 0 w 2297160"/>
                <a:gd name="textAreaRight" fmla="*/ 2299320 w 2297160"/>
                <a:gd name="textAreaTop" fmla="*/ 0 h 569880"/>
                <a:gd name="textAreaBottom" fmla="*/ 572040 h 569880"/>
              </a:gdLst>
              <a:ahLst/>
              <a:cxnLst/>
              <a:rect l="textAreaLeft" t="textAreaTop" r="textAreaRight" b="textAreaBottom"/>
              <a:pathLst>
                <a:path w="2299689" h="540482">
                  <a:moveTo>
                    <a:pt x="2299689" y="0"/>
                  </a:moveTo>
                  <a:lnTo>
                    <a:pt x="2299689" y="364433"/>
                  </a:lnTo>
                  <a:lnTo>
                    <a:pt x="0" y="364433"/>
                  </a:lnTo>
                  <a:lnTo>
                    <a:pt x="0" y="540482"/>
                  </a:lnTo>
                </a:path>
              </a:pathLst>
            </a:custGeom>
            <a:noFill/>
            <a:ln>
              <a:solidFill>
                <a:srgbClr val="3f6797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5" name=""/>
            <p:cNvSpPr/>
            <p:nvPr/>
          </p:nvSpPr>
          <p:spPr>
            <a:xfrm>
              <a:off x="1929600" y="1094400"/>
              <a:ext cx="5443200" cy="127584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rgbClr val="ffffff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6" name=""/>
            <p:cNvSpPr/>
            <p:nvPr/>
          </p:nvSpPr>
          <p:spPr>
            <a:xfrm>
              <a:off x="1800000" y="1094400"/>
              <a:ext cx="5443200" cy="127584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rgbClr val="4f81bd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76320" rIns="76320" tIns="76320" bIns="76320" anchor="ctr">
              <a:noAutofit/>
            </a:bodyPr>
            <a:p>
              <a:pPr algn="ctr" defTabSz="888840"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1" u="none" strike="noStrike">
                  <a:solidFill>
                    <a:srgbClr val="7030a0"/>
                  </a:solidFill>
                  <a:effectLst/>
                  <a:uFillTx/>
                  <a:latin typeface="Monotype Corsiva"/>
                </a:rPr>
                <a:t>     </a:t>
              </a:r>
              <a:r>
                <a:rPr lang="ru-RU" sz="1300" b="1" u="none" strike="noStrike">
                  <a:solidFill>
                    <a:srgbClr val="7030a0"/>
                  </a:solidFill>
                  <a:effectLst/>
                  <a:uFillTx/>
                  <a:latin typeface="Times New Roman"/>
                </a:rPr>
                <a:t>на 20</a:t>
              </a:r>
              <a:r>
                <a:rPr lang="en-US" sz="1300" b="1" u="none" strike="noStrike">
                  <a:solidFill>
                    <a:srgbClr val="7030a0"/>
                  </a:solidFill>
                  <a:effectLst/>
                  <a:uFillTx/>
                  <a:latin typeface="Times New Roman"/>
                </a:rPr>
                <a:t>26</a:t>
              </a:r>
              <a:r>
                <a:rPr lang="ru-RU" sz="1300" b="1" u="none" strike="noStrike">
                  <a:solidFill>
                    <a:srgbClr val="7030a0"/>
                  </a:solidFill>
                  <a:effectLst/>
                  <a:uFillTx/>
                  <a:latin typeface="Times New Roman"/>
                </a:rPr>
                <a:t> год</a:t>
              </a:r>
              <a:r>
                <a:rPr lang="en-US" sz="1300" b="1" u="none" strike="noStrike">
                  <a:solidFill>
                    <a:srgbClr val="7030a0"/>
                  </a:solidFill>
                  <a:effectLst/>
                  <a:uFillTx/>
                  <a:latin typeface="Times New Roman"/>
                </a:rPr>
                <a:t>:</a:t>
              </a:r>
              <a:r>
                <a:rPr lang="ru-RU" sz="1300" b="1" u="none" strike="noStrike">
                  <a:solidFill>
                    <a:srgbClr val="7030a0"/>
                  </a:solidFill>
                  <a:effectLst/>
                  <a:uFillTx/>
                  <a:latin typeface="Times New Roman"/>
                </a:rPr>
                <a:t> 1302,1  млн. рублей</a:t>
              </a:r>
              <a:endParaRPr lang="ru-RU" sz="13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888840">
                <a:lnSpc>
                  <a:spcPct val="90000"/>
                </a:lnSpc>
                <a:spcAft>
                  <a:spcPts val="839"/>
                </a:spcAft>
              </a:pPr>
              <a:r>
                <a:rPr lang="ru-RU" sz="1300" b="1" u="none" strike="noStrike">
                  <a:solidFill>
                    <a:srgbClr val="7030a0"/>
                  </a:solidFill>
                  <a:effectLst/>
                  <a:uFillTx/>
                  <a:latin typeface="Times New Roman"/>
                </a:rPr>
                <a:t>Всего расходы                на 2027 год: 1153,8  млн. рублей</a:t>
              </a:r>
              <a:endParaRPr lang="ru-RU" sz="13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888840">
                <a:lnSpc>
                  <a:spcPct val="90000"/>
                </a:lnSpc>
                <a:spcAft>
                  <a:spcPts val="700"/>
                </a:spcAft>
              </a:pPr>
              <a:r>
                <a:rPr lang="ru-RU" sz="1300" b="1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             </a:t>
              </a:r>
              <a:r>
                <a:rPr lang="ru-RU" sz="1300" b="1" u="none" strike="noStrike">
                  <a:solidFill>
                    <a:srgbClr val="7030a0"/>
                  </a:solidFill>
                  <a:effectLst/>
                  <a:uFillTx/>
                  <a:latin typeface="Times New Roman"/>
                </a:rPr>
                <a:t>на 2028 год: 1202,7 млн.рублей</a:t>
              </a:r>
              <a:endParaRPr lang="ru-RU" sz="13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7" name=""/>
            <p:cNvSpPr/>
            <p:nvPr/>
          </p:nvSpPr>
          <p:spPr>
            <a:xfrm>
              <a:off x="773280" y="2945520"/>
              <a:ext cx="3156480" cy="127584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rgbClr val="ffffff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8" name=""/>
            <p:cNvSpPr/>
            <p:nvPr/>
          </p:nvSpPr>
          <p:spPr>
            <a:xfrm>
              <a:off x="802080" y="2945520"/>
              <a:ext cx="3156480" cy="127584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rgbClr val="4f81bd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76320" rIns="76320" tIns="76320" bIns="76320" anchor="ctr">
              <a:noAutofit/>
            </a:bodyPr>
            <a:p>
              <a:pPr algn="ctr" defTabSz="888840">
                <a:lnSpc>
                  <a:spcPct val="90000"/>
                </a:lnSpc>
                <a:spcAft>
                  <a:spcPts val="700"/>
                </a:spcAft>
              </a:pPr>
              <a:r>
                <a:rPr lang="ru-RU" sz="1400" b="1" i="1" u="none" strike="noStrike">
                  <a:solidFill>
                    <a:srgbClr val="7030a0"/>
                  </a:solidFill>
                  <a:effectLst/>
                  <a:uFillTx/>
                  <a:latin typeface="Monotype Corsiva"/>
                </a:rPr>
                <a:t>Программные расходы по  21 муниципальным программам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9" name=""/>
            <p:cNvSpPr/>
            <p:nvPr/>
          </p:nvSpPr>
          <p:spPr>
            <a:xfrm>
              <a:off x="507600" y="4809240"/>
              <a:ext cx="3687480" cy="127584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rgbClr val="ffffff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0" name=""/>
            <p:cNvSpPr/>
            <p:nvPr/>
          </p:nvSpPr>
          <p:spPr>
            <a:xfrm>
              <a:off x="497520" y="4809240"/>
              <a:ext cx="3687480" cy="127584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rgbClr val="4f81bd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76320" rIns="76320" tIns="76320" bIns="76320" anchor="ctr">
              <a:noAutofit/>
            </a:bodyPr>
            <a:p>
              <a:pPr algn="ctr" defTabSz="888840">
                <a:lnSpc>
                  <a:spcPct val="90000"/>
                </a:lnSpc>
                <a:spcAft>
                  <a:spcPts val="700"/>
                </a:spcAft>
              </a:pPr>
              <a:r>
                <a:rPr lang="ru-RU" sz="1400" b="1" i="1" u="none" strike="noStrike">
                  <a:solidFill>
                    <a:srgbClr val="7030a0"/>
                  </a:solidFill>
                  <a:effectLst/>
                  <a:uFillTx/>
                  <a:latin typeface="Monotype Corsiva"/>
                </a:rPr>
                <a:t> 2026 -1058,2 млн. рублей (81,3 %)  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888840">
                <a:lnSpc>
                  <a:spcPct val="90000"/>
                </a:lnSpc>
                <a:spcAft>
                  <a:spcPts val="700"/>
                </a:spcAft>
              </a:pPr>
              <a:r>
                <a:rPr lang="ru-RU" sz="1400" b="1" i="1" u="none" strike="noStrike">
                  <a:solidFill>
                    <a:srgbClr val="7030a0"/>
                  </a:solidFill>
                  <a:effectLst/>
                  <a:uFillTx/>
                  <a:latin typeface="Monotype Corsiva"/>
                </a:rPr>
                <a:t>2027 — 908,6  млн. рублей (78,7%)  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888840">
                <a:lnSpc>
                  <a:spcPct val="90000"/>
                </a:lnSpc>
                <a:spcAft>
                  <a:spcPts val="700"/>
                </a:spcAft>
              </a:pPr>
              <a:r>
                <a:rPr lang="ru-RU" sz="1400" b="1" i="1" u="none" strike="noStrike">
                  <a:solidFill>
                    <a:srgbClr val="7030a0"/>
                  </a:solidFill>
                  <a:effectLst/>
                  <a:uFillTx/>
                  <a:latin typeface="Monotype Corsiva"/>
                </a:rPr>
                <a:t>2028 — 956,5  млн. рублей (79,5%)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1" name=""/>
            <p:cNvSpPr/>
            <p:nvPr/>
          </p:nvSpPr>
          <p:spPr>
            <a:xfrm>
              <a:off x="4684320" y="2945520"/>
              <a:ext cx="3668760" cy="127584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rgbClr val="ffffff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2" name=""/>
            <p:cNvSpPr/>
            <p:nvPr/>
          </p:nvSpPr>
          <p:spPr>
            <a:xfrm>
              <a:off x="4652280" y="2945520"/>
              <a:ext cx="3668760" cy="127584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rgbClr val="4f81bd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76320" rIns="76320" tIns="76320" bIns="76320" anchor="ctr">
              <a:noAutofit/>
            </a:bodyPr>
            <a:p>
              <a:pPr algn="ctr" defTabSz="888840">
                <a:lnSpc>
                  <a:spcPct val="90000"/>
                </a:lnSpc>
                <a:spcAft>
                  <a:spcPts val="700"/>
                </a:spcAft>
              </a:pPr>
              <a:r>
                <a:rPr lang="ru-RU" sz="1400" b="1" i="1" u="none" strike="noStrike">
                  <a:solidFill>
                    <a:srgbClr val="7030a0"/>
                  </a:solidFill>
                  <a:effectLst/>
                  <a:uFillTx/>
                  <a:latin typeface="Monotype Corsiva"/>
                </a:rPr>
                <a:t>Непрограммные расходы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3" name=""/>
            <p:cNvSpPr/>
            <p:nvPr/>
          </p:nvSpPr>
          <p:spPr>
            <a:xfrm>
              <a:off x="4572720" y="4802760"/>
              <a:ext cx="3797640" cy="127584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solidFill>
                <a:srgbClr val="ffffff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4" name=""/>
            <p:cNvSpPr/>
            <p:nvPr/>
          </p:nvSpPr>
          <p:spPr>
            <a:xfrm>
              <a:off x="4572720" y="4860000"/>
              <a:ext cx="3797640" cy="127584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rgbClr val="4f81bd"/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76320" rIns="76320" tIns="76320" bIns="76320" anchor="ctr">
              <a:noAutofit/>
            </a:bodyPr>
            <a:p>
              <a:pPr algn="ctr" defTabSz="888840">
                <a:lnSpc>
                  <a:spcPct val="90000"/>
                </a:lnSpc>
                <a:spcAft>
                  <a:spcPts val="700"/>
                </a:spcAft>
              </a:pPr>
              <a:r>
                <a:rPr lang="ru-RU" sz="1400" b="1" i="1" u="none" strike="noStrike">
                  <a:solidFill>
                    <a:srgbClr val="7030a0"/>
                  </a:solidFill>
                  <a:effectLst/>
                  <a:uFillTx/>
                  <a:latin typeface="Monotype Corsiva"/>
                </a:rPr>
                <a:t>2026 — 243,9 млн. рублей (18,7%)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888840">
                <a:lnSpc>
                  <a:spcPct val="90000"/>
                </a:lnSpc>
                <a:spcAft>
                  <a:spcPts val="700"/>
                </a:spcAft>
              </a:pPr>
              <a:r>
                <a:rPr lang="ru-RU" sz="1400" b="1" i="1" u="none" strike="noStrike">
                  <a:solidFill>
                    <a:srgbClr val="7030a0"/>
                  </a:solidFill>
                  <a:effectLst/>
                  <a:uFillTx/>
                  <a:latin typeface="Monotype Corsiva"/>
                </a:rPr>
                <a:t>2027 — 245,2  млн. рублей  (21,3%)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888840">
                <a:lnSpc>
                  <a:spcPct val="90000"/>
                </a:lnSpc>
                <a:spcAft>
                  <a:spcPts val="700"/>
                </a:spcAft>
              </a:pPr>
              <a:r>
                <a:rPr lang="ru-RU" sz="1400" b="1" i="1" u="none" strike="noStrike">
                  <a:solidFill>
                    <a:srgbClr val="7030a0"/>
                  </a:solidFill>
                  <a:effectLst/>
                  <a:uFillTx/>
                  <a:latin typeface="Monotype Corsiva"/>
                </a:rPr>
                <a:t>2028 — 246,2  млн. рублей (20,5%)</a:t>
              </a:r>
              <a:endPara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295" name="Правая фигурная скобка 8"/>
          <p:cNvSpPr/>
          <p:nvPr/>
        </p:nvSpPr>
        <p:spPr>
          <a:xfrm>
            <a:off x="3857760" y="1428840"/>
            <a:ext cx="282960" cy="1068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1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ce6f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PlaceHolder 1"/>
          <p:cNvSpPr>
            <a:spLocks noGrp="1"/>
          </p:cNvSpPr>
          <p:nvPr>
            <p:ph type="title"/>
          </p:nvPr>
        </p:nvSpPr>
        <p:spPr>
          <a:xfrm>
            <a:off x="428760" y="285840"/>
            <a:ext cx="8226720" cy="651240"/>
          </a:xfrm>
          <a:prstGeom prst="rect">
            <a:avLst/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1440" rIns="91440" tIns="45720" bIns="45720" anchor="ctr">
            <a:normAutofit fontScale="70000" lnSpcReduction="1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rgbClr val="002060"/>
                </a:solidFill>
                <a:effectLst/>
                <a:uFillTx/>
                <a:latin typeface="Monotype Corsiva"/>
              </a:rPr>
              <a:t>Какие  основные муниципальные программы  будут реализовываться  </a:t>
            </a:r>
            <a:br>
              <a:rPr sz="2400"/>
            </a:br>
            <a:r>
              <a:rPr lang="ru-RU" sz="2400" b="1" u="none" strike="noStrike">
                <a:solidFill>
                  <a:srgbClr val="002060"/>
                </a:solidFill>
                <a:effectLst/>
                <a:uFillTx/>
                <a:latin typeface="Monotype Corsiva"/>
              </a:rPr>
              <a:t>в 2026 году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7" name="PlaceHolder 2"/>
          <p:cNvSpPr>
            <a:spLocks noGrp="1"/>
          </p:cNvSpPr>
          <p:nvPr>
            <p:ph type="ftr" idx="576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lang="ru-RU" sz="1200" b="0" u="none" strike="noStrike">
              <a:solidFill>
                <a:srgbClr val="8b8b8b"/>
              </a:solidFill>
              <a:effectLst/>
              <a:uFillTx/>
              <a:latin typeface="Arial"/>
            </a:endParaRPr>
          </a:p>
        </p:txBody>
      </p:sp>
      <p:sp>
        <p:nvSpPr>
          <p:cNvPr id="1298" name="Номер слайда 7"/>
          <p:cNvSpPr/>
          <p:nvPr/>
        </p:nvSpPr>
        <p:spPr>
          <a:xfrm>
            <a:off x="8143920" y="6357960"/>
            <a:ext cx="540000" cy="28296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lang="ru-RU" sz="12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24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9" name="Скругленный прямоугольник 5"/>
          <p:cNvSpPr/>
          <p:nvPr/>
        </p:nvSpPr>
        <p:spPr>
          <a:xfrm>
            <a:off x="857160" y="1214280"/>
            <a:ext cx="2283120" cy="4258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93cddd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lang="ru-RU" sz="12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526,5 млн.руб.</a:t>
            </a:r>
            <a:endParaRPr lang="ru-RU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300" name="Прямая со стрелкой 9"/>
          <p:cNvCxnSpPr/>
          <p:nvPr/>
        </p:nvCxnSpPr>
        <p:spPr>
          <a:xfrm>
            <a:off x="3143160" y="1428480"/>
            <a:ext cx="1002960" cy="11880"/>
          </a:xfrm>
          <a:prstGeom prst="straightConnector1">
            <a:avLst/>
          </a:prstGeom>
          <a:ln w="0">
            <a:solidFill>
              <a:srgbClr val="4f81bd"/>
            </a:solidFill>
            <a:tailEnd len="med" type="arrow" w="med"/>
          </a:ln>
        </p:spPr>
      </p:cxnSp>
      <p:sp>
        <p:nvSpPr>
          <p:cNvPr id="1301" name="Прямоугольник 10"/>
          <p:cNvSpPr/>
          <p:nvPr/>
        </p:nvSpPr>
        <p:spPr>
          <a:xfrm>
            <a:off x="4214880" y="1214280"/>
            <a:ext cx="456912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000" b="1" u="none" strike="noStrike">
                <a:solidFill>
                  <a:srgbClr val="17375e"/>
                </a:solidFill>
                <a:effectLst/>
                <a:uFillTx/>
                <a:latin typeface="Calibri"/>
              </a:rPr>
              <a:t>Муниципальная программа «Развитие образования Шатковского муниципального округа Нижегородской области»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2" name="Скругленный прямоугольник 11"/>
          <p:cNvSpPr/>
          <p:nvPr/>
        </p:nvSpPr>
        <p:spPr>
          <a:xfrm>
            <a:off x="857160" y="1785960"/>
            <a:ext cx="2068920" cy="4258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93cddd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lang="ru-RU" sz="12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 3,1 млн.руб.</a:t>
            </a:r>
            <a:endParaRPr lang="ru-RU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03" name="Скругленный прямоугольник 12"/>
          <p:cNvSpPr/>
          <p:nvPr/>
        </p:nvSpPr>
        <p:spPr>
          <a:xfrm>
            <a:off x="857160" y="2928960"/>
            <a:ext cx="1711800" cy="4258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93cddd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lang="ru-RU" sz="12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70,6 млн.руб.</a:t>
            </a:r>
            <a:endParaRPr lang="ru-RU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04" name="Скругленный прямоугольник 13"/>
          <p:cNvSpPr/>
          <p:nvPr/>
        </p:nvSpPr>
        <p:spPr>
          <a:xfrm>
            <a:off x="857160" y="3500280"/>
            <a:ext cx="1568880" cy="4258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93cddd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lang="ru-RU" sz="12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27,9 млн.руб.</a:t>
            </a:r>
            <a:endParaRPr lang="ru-RU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05" name="Скругленный прямоугольник 14"/>
          <p:cNvSpPr/>
          <p:nvPr/>
        </p:nvSpPr>
        <p:spPr>
          <a:xfrm>
            <a:off x="857160" y="4502160"/>
            <a:ext cx="1283040" cy="4258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93cddd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lang="ru-RU" sz="12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19,1лн.руб.</a:t>
            </a:r>
            <a:endParaRPr lang="ru-RU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06" name="Скругленный прямоугольник 15"/>
          <p:cNvSpPr/>
          <p:nvPr/>
        </p:nvSpPr>
        <p:spPr>
          <a:xfrm>
            <a:off x="857160" y="2357280"/>
            <a:ext cx="1926000" cy="4258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93cddd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lang="ru-RU" sz="12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232,6 млн.руб.</a:t>
            </a:r>
            <a:endParaRPr lang="ru-RU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307" name="Прямая со стрелкой 16"/>
          <p:cNvCxnSpPr>
            <a:stCxn id="1302" idx="3"/>
          </p:cNvCxnSpPr>
          <p:nvPr/>
        </p:nvCxnSpPr>
        <p:spPr>
          <a:xfrm>
            <a:off x="2926080" y="1999080"/>
            <a:ext cx="1220040" cy="5400"/>
          </a:xfrm>
          <a:prstGeom prst="straightConnector1">
            <a:avLst/>
          </a:prstGeom>
          <a:ln w="0">
            <a:solidFill>
              <a:srgbClr val="4f81bd"/>
            </a:solidFill>
            <a:tailEnd len="med" type="arrow" w="med"/>
          </a:ln>
        </p:spPr>
      </p:cxnSp>
      <p:sp>
        <p:nvSpPr>
          <p:cNvPr id="1308" name="Прямоугольник 18"/>
          <p:cNvSpPr/>
          <p:nvPr/>
        </p:nvSpPr>
        <p:spPr>
          <a:xfrm>
            <a:off x="4214880" y="1785960"/>
            <a:ext cx="456912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0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Муниципальная программа «Информационное общество Шатковского муниципального округа Нижегородской области»  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309" name="Прямая со стрелкой 19"/>
          <p:cNvCxnSpPr>
            <a:stCxn id="1306" idx="3"/>
          </p:cNvCxnSpPr>
          <p:nvPr/>
        </p:nvCxnSpPr>
        <p:spPr>
          <a:xfrm>
            <a:off x="2783160" y="2570400"/>
            <a:ext cx="1291320" cy="5760"/>
          </a:xfrm>
          <a:prstGeom prst="straightConnector1">
            <a:avLst/>
          </a:prstGeom>
          <a:ln w="0">
            <a:solidFill>
              <a:srgbClr val="4f81bd"/>
            </a:solidFill>
            <a:tailEnd len="med" type="arrow" w="med"/>
          </a:ln>
        </p:spPr>
      </p:cxnSp>
      <p:sp>
        <p:nvSpPr>
          <p:cNvPr id="1310" name="Прямоугольник 21"/>
          <p:cNvSpPr/>
          <p:nvPr/>
        </p:nvSpPr>
        <p:spPr>
          <a:xfrm>
            <a:off x="4214880" y="2357280"/>
            <a:ext cx="45691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0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Муниципальная программа «Развитие культуры Шатковского муниципального округа Нижегородской области»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311" name="Прямая со стрелкой 22"/>
          <p:cNvCxnSpPr>
            <a:stCxn id="1303" idx="3"/>
          </p:cNvCxnSpPr>
          <p:nvPr/>
        </p:nvCxnSpPr>
        <p:spPr>
          <a:xfrm>
            <a:off x="2568960" y="3142080"/>
            <a:ext cx="1505520" cy="5400"/>
          </a:xfrm>
          <a:prstGeom prst="straightConnector1">
            <a:avLst/>
          </a:prstGeom>
          <a:ln w="0">
            <a:solidFill>
              <a:srgbClr val="4f81bd"/>
            </a:solidFill>
            <a:tailEnd len="med" type="arrow" w="med"/>
          </a:ln>
        </p:spPr>
      </p:cxnSp>
      <p:sp>
        <p:nvSpPr>
          <p:cNvPr id="1312" name="Прямоугольник 24"/>
          <p:cNvSpPr/>
          <p:nvPr/>
        </p:nvSpPr>
        <p:spPr>
          <a:xfrm>
            <a:off x="4214880" y="2928960"/>
            <a:ext cx="45691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0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Муниципальная программа «Развитие физической культуры и спорта в Шатковском муниципального округа Нижегородской области» 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313" name="Прямая со стрелкой 31"/>
          <p:cNvCxnSpPr>
            <a:stCxn id="1304" idx="3"/>
          </p:cNvCxnSpPr>
          <p:nvPr/>
        </p:nvCxnSpPr>
        <p:spPr>
          <a:xfrm>
            <a:off x="2426040" y="3713400"/>
            <a:ext cx="1648440" cy="5760"/>
          </a:xfrm>
          <a:prstGeom prst="straightConnector1">
            <a:avLst/>
          </a:prstGeom>
          <a:ln w="0">
            <a:solidFill>
              <a:srgbClr val="4f81bd"/>
            </a:solidFill>
            <a:tailEnd len="med" type="arrow" w="med"/>
          </a:ln>
        </p:spPr>
      </p:cxnSp>
      <p:sp>
        <p:nvSpPr>
          <p:cNvPr id="1314" name="Прямоугольник 33"/>
          <p:cNvSpPr/>
          <p:nvPr/>
        </p:nvSpPr>
        <p:spPr>
          <a:xfrm>
            <a:off x="4214880" y="3357720"/>
            <a:ext cx="456912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0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Муниципальная программа «Развитие агропромышленного комплекса Шатковского муниципального округа Нижегородской области"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315" name="Прямая со стрелкой 35"/>
          <p:cNvCxnSpPr>
            <a:stCxn id="1305" idx="3"/>
          </p:cNvCxnSpPr>
          <p:nvPr/>
        </p:nvCxnSpPr>
        <p:spPr>
          <a:xfrm>
            <a:off x="2140200" y="4715280"/>
            <a:ext cx="1934280" cy="5400"/>
          </a:xfrm>
          <a:prstGeom prst="straightConnector1">
            <a:avLst/>
          </a:prstGeom>
          <a:ln w="0">
            <a:solidFill>
              <a:srgbClr val="4f81bd"/>
            </a:solidFill>
            <a:tailEnd len="med" type="arrow" w="med"/>
          </a:ln>
        </p:spPr>
      </p:cxnSp>
      <p:sp>
        <p:nvSpPr>
          <p:cNvPr id="1316" name="Прямоугольник 37"/>
          <p:cNvSpPr/>
          <p:nvPr/>
        </p:nvSpPr>
        <p:spPr>
          <a:xfrm>
            <a:off x="4214880" y="5643720"/>
            <a:ext cx="45691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0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Муниципальная программа «Развитие малого и среднего предпринимательства в Шатковскои муниципальном округе Нижегородской области»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7" name="Скругленный прямоугольник 61"/>
          <p:cNvSpPr/>
          <p:nvPr/>
        </p:nvSpPr>
        <p:spPr>
          <a:xfrm>
            <a:off x="857160" y="6143760"/>
            <a:ext cx="854280" cy="4258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93cddd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lang="ru-RU" sz="12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1,2 млн.руб.</a:t>
            </a:r>
            <a:endParaRPr lang="ru-RU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318" name="Прямая со стрелкой 62"/>
          <p:cNvCxnSpPr>
            <a:stCxn id="1317" idx="3"/>
          </p:cNvCxnSpPr>
          <p:nvPr/>
        </p:nvCxnSpPr>
        <p:spPr>
          <a:xfrm>
            <a:off x="1711440" y="6356880"/>
            <a:ext cx="2363040" cy="5400"/>
          </a:xfrm>
          <a:prstGeom prst="straightConnector1">
            <a:avLst/>
          </a:prstGeom>
          <a:ln w="0">
            <a:solidFill>
              <a:srgbClr val="4f81bd"/>
            </a:solidFill>
            <a:tailEnd len="med" type="arrow" w="med"/>
          </a:ln>
        </p:spPr>
      </p:cxnSp>
      <p:sp>
        <p:nvSpPr>
          <p:cNvPr id="1319" name="Прямоугольник 65"/>
          <p:cNvSpPr/>
          <p:nvPr/>
        </p:nvSpPr>
        <p:spPr>
          <a:xfrm>
            <a:off x="4214880" y="6072120"/>
            <a:ext cx="456912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0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Муниципальная программа «Социальная поддержка граждан Шатковского муниципального округа Нижегородской области"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0" name="Скругленный прямоугольник 26"/>
          <p:cNvSpPr/>
          <p:nvPr/>
        </p:nvSpPr>
        <p:spPr>
          <a:xfrm>
            <a:off x="857160" y="4000680"/>
            <a:ext cx="1425960" cy="4258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93cddd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lang="ru-RU" sz="12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38,0 млн.руб.</a:t>
            </a:r>
            <a:endParaRPr lang="ru-RU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321" name="Прямая со стрелкой 27"/>
          <p:cNvCxnSpPr>
            <a:stCxn id="1320" idx="3"/>
          </p:cNvCxnSpPr>
          <p:nvPr/>
        </p:nvCxnSpPr>
        <p:spPr>
          <a:xfrm>
            <a:off x="2283120" y="4213800"/>
            <a:ext cx="1791360" cy="5400"/>
          </a:xfrm>
          <a:prstGeom prst="straightConnector1">
            <a:avLst/>
          </a:prstGeom>
          <a:ln w="0">
            <a:solidFill>
              <a:srgbClr val="4f81bd"/>
            </a:solidFill>
            <a:tailEnd len="med" type="arrow" w="med"/>
          </a:ln>
        </p:spPr>
      </p:cxnSp>
      <p:sp>
        <p:nvSpPr>
          <p:cNvPr id="1322" name="Прямоугольник 41"/>
          <p:cNvSpPr/>
          <p:nvPr/>
        </p:nvSpPr>
        <p:spPr>
          <a:xfrm>
            <a:off x="4214880" y="4071960"/>
            <a:ext cx="456912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0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Муниципальная программа «Пожарная безопасность Шатковского муниципального округа Нижегородской области»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3" name="Скругленный прямоугольник 42"/>
          <p:cNvSpPr/>
          <p:nvPr/>
        </p:nvSpPr>
        <p:spPr>
          <a:xfrm>
            <a:off x="857160" y="5643720"/>
            <a:ext cx="997200" cy="4258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93cddd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lang="ru-RU" sz="12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1,3</a:t>
            </a:r>
            <a:endParaRPr lang="ru-RU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млн.руб.</a:t>
            </a:r>
            <a:endParaRPr lang="ru-RU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324" name="Прямая со стрелкой 57"/>
          <p:cNvCxnSpPr>
            <a:stCxn id="1323" idx="3"/>
          </p:cNvCxnSpPr>
          <p:nvPr/>
        </p:nvCxnSpPr>
        <p:spPr>
          <a:xfrm>
            <a:off x="1854360" y="5856840"/>
            <a:ext cx="2220120" cy="5400"/>
          </a:xfrm>
          <a:prstGeom prst="straightConnector1">
            <a:avLst/>
          </a:prstGeom>
          <a:ln w="0">
            <a:solidFill>
              <a:srgbClr val="4f81bd"/>
            </a:solidFill>
            <a:tailEnd len="med" type="arrow" w="med"/>
          </a:ln>
        </p:spPr>
      </p:cxnSp>
      <p:sp>
        <p:nvSpPr>
          <p:cNvPr id="1325" name="Прямоугольник 60"/>
          <p:cNvSpPr/>
          <p:nvPr/>
        </p:nvSpPr>
        <p:spPr>
          <a:xfrm>
            <a:off x="4214880" y="4500720"/>
            <a:ext cx="45691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0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Муниципальная программа «Управление муниципальными финансами Шатковского муниципального округа Нижегородской области»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6" name="Скругленный прямоугольник 34"/>
          <p:cNvSpPr/>
          <p:nvPr/>
        </p:nvSpPr>
        <p:spPr>
          <a:xfrm>
            <a:off x="857160" y="5072040"/>
            <a:ext cx="1140120" cy="4258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93cddd"/>
            </a:solidFill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lang="ru-RU" sz="12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6,8 млн.руб.</a:t>
            </a:r>
            <a:endParaRPr lang="ru-RU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27" name="Прямоугольник 47"/>
          <p:cNvSpPr/>
          <p:nvPr/>
        </p:nvSpPr>
        <p:spPr>
          <a:xfrm>
            <a:off x="4214880" y="5143680"/>
            <a:ext cx="45691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0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Муниципальная программа «Формирование комфортной городской среды на территории Шатковского муниципального округа Нижегородской области»</a:t>
            </a: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328" name="Прямая со стрелкой 48"/>
          <p:cNvCxnSpPr>
            <a:stCxn id="1326" idx="3"/>
          </p:cNvCxnSpPr>
          <p:nvPr/>
        </p:nvCxnSpPr>
        <p:spPr>
          <a:xfrm>
            <a:off x="1997280" y="5285160"/>
            <a:ext cx="2077200" cy="5400"/>
          </a:xfrm>
          <a:prstGeom prst="straightConnector1">
            <a:avLst/>
          </a:prstGeom>
          <a:ln w="0">
            <a:solidFill>
              <a:srgbClr val="4f81bd"/>
            </a:solidFill>
            <a:tailEnd len="med" type="arrow" w="med"/>
          </a:ln>
        </p:spPr>
      </p:cxnSp>
    </p:spTree>
  </p:cSld>
  <p:transition>
    <p:push dir="r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ce6f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PlaceHolder 1"/>
          <p:cNvSpPr>
            <a:spLocks noGrp="1"/>
          </p:cNvSpPr>
          <p:nvPr>
            <p:ph type="title"/>
          </p:nvPr>
        </p:nvSpPr>
        <p:spPr>
          <a:xfrm>
            <a:off x="428760" y="285840"/>
            <a:ext cx="8226720" cy="651240"/>
          </a:xfrm>
          <a:prstGeom prst="rect">
            <a:avLst/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1440" rIns="91440" tIns="45720" bIns="45720" anchor="ctr">
            <a:normAutofit fontScale="85000" lnSpcReduction="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Как изменится финансирование муниципальных программ </a:t>
            </a:r>
            <a:br>
              <a:rPr sz="2400"/>
            </a:br>
            <a:r>
              <a:rPr lang="ru-RU" sz="24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в 2024-2028 годах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0" name="PlaceHolder 2"/>
          <p:cNvSpPr>
            <a:spLocks noGrp="1"/>
          </p:cNvSpPr>
          <p:nvPr>
            <p:ph type="ftr" idx="577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lang="ru-RU" sz="1200" b="0" u="none" strike="noStrike">
              <a:solidFill>
                <a:srgbClr val="8b8b8b"/>
              </a:solidFill>
              <a:effectLst/>
              <a:uFillTx/>
              <a:latin typeface="Arial"/>
            </a:endParaRPr>
          </a:p>
        </p:txBody>
      </p:sp>
      <p:sp>
        <p:nvSpPr>
          <p:cNvPr id="1331" name="Номер слайда 7"/>
          <p:cNvSpPr/>
          <p:nvPr/>
        </p:nvSpPr>
        <p:spPr>
          <a:xfrm>
            <a:off x="8143920" y="6357960"/>
            <a:ext cx="540000" cy="28296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lang="ru-RU" sz="12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25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332" name="Таблица 8"/>
          <p:cNvGraphicFramePr/>
          <p:nvPr/>
        </p:nvGraphicFramePr>
        <p:xfrm>
          <a:off x="490320" y="1207080"/>
          <a:ext cx="8142840" cy="5874840"/>
        </p:xfrm>
        <a:graphic>
          <a:graphicData uri="http://schemas.openxmlformats.org/drawingml/2006/table">
            <a:tbl>
              <a:tblPr/>
              <a:tblGrid>
                <a:gridCol w="3279600"/>
                <a:gridCol w="864000"/>
                <a:gridCol w="936000"/>
                <a:gridCol w="849240"/>
                <a:gridCol w="446760"/>
                <a:gridCol w="936000"/>
                <a:gridCol w="831600"/>
              </a:tblGrid>
              <a:tr h="357120">
                <a:tc>
                  <a:txBody>
                    <a:bodyPr lIns="37800" rIns="37800" anchor="ctr">
                      <a:noAutofit/>
                    </a:bodyPr>
                    <a:p>
                      <a:endParaRPr lang="ru-RU" sz="1000" b="1" u="none" strike="noStrike"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Times New Roman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2024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2025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2026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% к 2025 году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2027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2028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6480"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Расходы , всего: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15000"/>
                        </a:lnSpc>
                      </a:pP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1 405 291,0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1 486 297,7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1302080,8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79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>
                          <a:solidFill>
                            <a:schemeClr val="dk2">
                              <a:lumMod val="50000"/>
                            </a:schemeClr>
                          </a:solidFill>
                          <a:effectLst/>
                          <a:uFillTx/>
                          <a:latin typeface="Calibri"/>
                        </a:rPr>
                        <a:t>1153803,2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1202709,1</a:t>
                      </a:r>
                      <a:endParaRPr lang="ru-RU" sz="12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6480"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в том числе: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endParaRPr lang="ru-RU" sz="1000" b="1" u="none" strike="noStrike"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Times New Roman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endParaRPr lang="ru-RU" sz="1000" b="1" u="none" strike="noStrike"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Times New Roman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endParaRPr lang="ru-RU" sz="1000" b="1" u="none" strike="noStrike"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Times New Roman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endParaRPr lang="ru-RU" sz="1000" b="1" u="none" strike="noStrike"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Times New Roman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endParaRPr lang="ru-RU" sz="1000" b="1" u="none" strike="noStrike"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Times New Roman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endParaRPr lang="ru-RU" sz="1000" b="1" u="none" strike="noStrike"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Times New Roman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3320"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Расходы на реализацию муниципальных программ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15000"/>
                        </a:lnSpc>
                      </a:pP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1 139 443,0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1 221 838,8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1058177,3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76,5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908626,4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956537,4</a:t>
                      </a:r>
                      <a:endParaRPr lang="ru-RU" sz="11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3480">
                <a:tc>
                  <a:txBody>
                    <a:bodyPr lIns="37800" rIns="3780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1.Муниципальная программа «Развитие образования Шатковского муниципального округа Нижегородской области»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476 890,1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471 715,84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526506,1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110,9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534167,6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551366,3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3480">
                <a:tc>
                  <a:txBody>
                    <a:bodyPr lIns="37800" rIns="3780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2.Муниципальная программа «Организация оплачиваемых общественных работ и временного трудоустройства на территории Шатковского муниципального округа Нижегородской области»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220,5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642,8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352,8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55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352,8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352,8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77160">
                <a:tc>
                  <a:txBody>
                    <a:bodyPr lIns="37800" rIns="3780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3. Муниципальная программа «Управление муниципальным имуществом Шатковского муниципального округа Нижегородской области"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1 050,0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1 200,0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1 200,0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1 200,0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1 200,0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0320">
                <a:tc>
                  <a:txBody>
                    <a:bodyPr lIns="37800" rIns="3780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4.Муниципальная программа «Управление муниципальными финансами Шатковского муниципального  округа Нижегородской области»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14 217,7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12 598,2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19 168,1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152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15 168,1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15 168,1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77160">
                <a:tc>
                  <a:txBody>
                    <a:bodyPr lIns="37800" rIns="3780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5.Муниципальная программа «Развитие агропромышленного комплекса Шатковского муниципального округа Нижегородской области»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78 308,0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77 742,1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27983,1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7712,6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9212,6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0320">
                <a:tc>
                  <a:txBody>
                    <a:bodyPr lIns="37800" rIns="3780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6.Муниципальная программа «Развитие культуры Шатковского муниципального округа Нижегородской области»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184 784,7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198 738,9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232386,2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117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225648,1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7800" rIns="3780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230659,0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37800" marR="3780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33" name="Прямоугольник 5"/>
          <p:cNvSpPr/>
          <p:nvPr/>
        </p:nvSpPr>
        <p:spPr>
          <a:xfrm>
            <a:off x="7500960" y="928800"/>
            <a:ext cx="1125720" cy="28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lang="ru-RU" sz="1200" b="1" u="none" strike="noStrike">
                <a:solidFill>
                  <a:srgbClr val="002060"/>
                </a:solidFill>
                <a:effectLst/>
                <a:uFillTx/>
                <a:latin typeface="Calibri"/>
              </a:rPr>
              <a:t>Тыс.руб.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push dir="r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ce6f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" name="Таблица 9"/>
          <p:cNvGraphicFramePr/>
          <p:nvPr/>
        </p:nvGraphicFramePr>
        <p:xfrm>
          <a:off x="501840" y="836640"/>
          <a:ext cx="8138880" cy="7062480"/>
        </p:xfrm>
        <a:graphic>
          <a:graphicData uri="http://schemas.openxmlformats.org/drawingml/2006/table">
            <a:tbl>
              <a:tblPr/>
              <a:tblGrid>
                <a:gridCol w="3680640"/>
                <a:gridCol w="849240"/>
                <a:gridCol w="767160"/>
                <a:gridCol w="775080"/>
                <a:gridCol w="645840"/>
                <a:gridCol w="710640"/>
                <a:gridCol w="710640"/>
              </a:tblGrid>
              <a:tr h="333720">
                <a:tc>
                  <a:txBody>
                    <a:bodyPr lIns="24840" rIns="24840" anchor="ctr">
                      <a:noAutofit/>
                    </a:bodyPr>
                    <a:p>
                      <a:endParaRPr lang="ru-RU" sz="1000" b="0" u="none" strike="noStrike">
                        <a:solidFill>
                          <a:srgbClr val="002060"/>
                        </a:solidFill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2024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2025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2026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% к 2025 году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2027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2028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580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7.Муниципальная программа «Обеспечение населения Шатковского муниципального округа Нижегородской области доступным и комфортным жильём»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-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783,0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173,9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182,5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580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8.Муниципальная программа «Переселение граждан из аварийного жилищного фонда на территории Шатковскогомуниципального округа Нижегородской области»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172 410,7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223 996,5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117811,3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-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2365,6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-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6052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9.Муниципальная программа «Развитие физической культуры и спорта в Шатковском муниципальном округе Нижегородской области»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78 909,6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90 397,2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70603,6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90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65789,3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83663,8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7368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10. Муниципальная программа «Пожарная безопасность Шатковского муниципального округа Нижегородской области"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32 776,6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38 114,0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38 004,5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90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38 385,5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38 385,4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580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11.Муниципальная программа «Обеспечение общественного порядка и противодействие преступности в Шатковском муниципальном округе Нижегородской области»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751,6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840,0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910,0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108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910,0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910,0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580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12.Муниципальная программа «Формирование комфортной городской среды на территории Шатковского муниципального округа Нижегородской области»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13 913,3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7 670,6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6823,1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113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8 505,1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8 644,6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596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13.Муниципальная программа «Социальная поддержка граждан Шатковского муниципального округа"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1 137,1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1 236,6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1 193,4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96,5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1 193,4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1 193,4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6404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14.Муниципальная программа «Развитие малого и среднего предпринимательства В Шатковском муниципальном округе Нижегородской области"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3 078,0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2 425,0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1 285,7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53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1 067,0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1 067,0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580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15. Муниципальная программа «Повышение безопасности дорожного движения В Шатковском муниципальном округе Нижегородской области"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10 530,2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10 955,0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325,0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В 3 раза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325,0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325,0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580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16.Муниципальная программа «Охрана окружающей среды на территории Шатковского муниципального Нижегородской области»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9 761,4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4 593,3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-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7752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17. Муниципальная программа «Комплексные меры противодействия злоупотреблению наркотиками и их незаконному обороту в Шатковском муниципальном округе Нижегородской области»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40,0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40,0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40,0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35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6720" cy="651240"/>
          </a:xfrm>
          <a:prstGeom prst="rect">
            <a:avLst/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1440" rIns="91440" tIns="45720" bIns="45720" anchor="ctr">
            <a:normAutofit fontScale="85000" lnSpcReduction="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Как изменится финансирование муниципальных программ </a:t>
            </a:r>
            <a:br>
              <a:rPr sz="2400"/>
            </a:br>
            <a:r>
              <a:rPr lang="ru-RU" sz="24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в 2024-2028 годах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6" name="Номер слайда 7"/>
          <p:cNvSpPr/>
          <p:nvPr/>
        </p:nvSpPr>
        <p:spPr>
          <a:xfrm>
            <a:off x="8601120" y="6429240"/>
            <a:ext cx="540000" cy="28296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lang="ru-RU" sz="12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26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7" name="Rectangle 1"/>
          <p:cNvSpPr/>
          <p:nvPr/>
        </p:nvSpPr>
        <p:spPr>
          <a:xfrm>
            <a:off x="0" y="0"/>
            <a:ext cx="9141120" cy="454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8" name="Rectangle 2"/>
          <p:cNvSpPr/>
          <p:nvPr/>
        </p:nvSpPr>
        <p:spPr>
          <a:xfrm>
            <a:off x="0" y="0"/>
            <a:ext cx="9141120" cy="454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push dir="r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ce6f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" name="Таблица 9"/>
          <p:cNvGraphicFramePr/>
          <p:nvPr/>
        </p:nvGraphicFramePr>
        <p:xfrm>
          <a:off x="395640" y="1124640"/>
          <a:ext cx="8214120" cy="3921120"/>
        </p:xfrm>
        <a:graphic>
          <a:graphicData uri="http://schemas.openxmlformats.org/drawingml/2006/table">
            <a:tbl>
              <a:tblPr/>
              <a:tblGrid>
                <a:gridCol w="3714480"/>
                <a:gridCol w="857160"/>
                <a:gridCol w="774360"/>
                <a:gridCol w="782280"/>
                <a:gridCol w="651960"/>
                <a:gridCol w="717120"/>
                <a:gridCol w="717120"/>
              </a:tblGrid>
              <a:tr h="126720">
                <a:tc>
                  <a:txBody>
                    <a:bodyPr lIns="24840" rIns="24840" anchor="ctr">
                      <a:noAutofit/>
                    </a:bodyPr>
                    <a:p>
                      <a:endParaRPr lang="ru-RU" sz="1000" b="0" u="none" strike="noStrike">
                        <a:solidFill>
                          <a:srgbClr val="002060"/>
                        </a:solidFill>
                        <a:effectLst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2024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2025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2026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% к 2025 году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2027 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Бюджет на 2028год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380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18.Муниципальная программа «Обеспечение объектами инженерной инфраструктуры и услугами жилищно-коммунального хозяйства населения Шатковского муниципального округа Нижегородской области»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-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125,9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90,0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71,5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115,8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115,8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4424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19.Муниципальная программа «Информационное общество Шатковского муниципального округа Нижегородской области доступным и комфортным жильём»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2 923,9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3 378,3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3 146,5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93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3 146,5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3 146,5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7132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20.Муниципальная программа «Снос расселенных многоквартирных жилых домов в Шатковском муниципальном округе Нижегородской области»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1 178,0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14 514,8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</a:rPr>
                        <a:t>17,206,8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118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10 475,4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8088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21. Муниципальная программа «Борьба с борщевиком Сосновского на территории Шатковского муниципального округа Нижегородской области"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369,6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400,0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400,0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100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400,0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400,0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7232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Непрограммные расходы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266 848,0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264 459,1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243903,5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92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245175,8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246170,7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0000">
                <a:tc>
                  <a:txBody>
                    <a:bodyPr lIns="24840" rIns="24840" anchor="ctr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000" b="1" i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Условно утвержденные расходы: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endParaRPr lang="ru-RU" sz="1000" b="1" u="none" strike="noStrike"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Times New Roman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endParaRPr lang="ru-RU" sz="1000" b="1" u="none" strike="noStrike"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Times New Roman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endParaRPr lang="ru-RU" sz="1000" b="1" u="none" strike="noStrike"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Times New Roman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endParaRPr lang="ru-RU" sz="1000" b="1" u="none" strike="noStrike"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Times New Roman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19720,7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4840" rIns="24840" anchor="ctr">
                      <a:noAutofit/>
                    </a:bodyPr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000" b="1" u="none" strike="noStrike"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Times New Roman"/>
                        </a:rPr>
                        <a:t>42115,0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4840" marR="24840" marT="45720" marB="457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40" name="PlaceHolder 1"/>
          <p:cNvSpPr>
            <a:spLocks noGrp="1"/>
          </p:cNvSpPr>
          <p:nvPr>
            <p:ph type="title"/>
          </p:nvPr>
        </p:nvSpPr>
        <p:spPr>
          <a:xfrm>
            <a:off x="428760" y="142920"/>
            <a:ext cx="8226720" cy="651240"/>
          </a:xfrm>
          <a:prstGeom prst="rect">
            <a:avLst/>
          </a:prstGeom>
          <a:gradFill rotWithShape="0">
            <a:gsLst>
              <a:gs pos="0">
                <a:srgbClr val="a6e6ff"/>
              </a:gs>
              <a:gs pos="35000">
                <a:srgbClr val="bfecff"/>
              </a:gs>
              <a:gs pos="100000">
                <a:srgbClr val="e6f7ff"/>
              </a:gs>
            </a:gsLst>
            <a:lin ang="16200000"/>
          </a:gradFill>
          <a:ln w="9360">
            <a:solidFill>
              <a:srgbClr val="46aac4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1440" rIns="91440" tIns="45720" bIns="45720" anchor="ctr">
            <a:normAutofit fontScale="85000" lnSpcReduction="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ru-RU" sz="24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Как изменится финансирование муниципальных программ </a:t>
            </a:r>
            <a:br>
              <a:rPr sz="2400"/>
            </a:br>
            <a:r>
              <a:rPr lang="ru-RU" sz="2400" b="1" u="none" strike="noStrike">
                <a:solidFill>
                  <a:srgbClr val="002060"/>
                </a:solidFill>
                <a:effectLst/>
                <a:uFillTx/>
                <a:latin typeface="Times New Roman"/>
              </a:rPr>
              <a:t>в 2024-2028 годах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1" name="Номер слайда 7"/>
          <p:cNvSpPr/>
          <p:nvPr/>
        </p:nvSpPr>
        <p:spPr>
          <a:xfrm>
            <a:off x="8601120" y="6429240"/>
            <a:ext cx="540000" cy="28296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lang="ru-RU" sz="12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27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2" name="Rectangle 1"/>
          <p:cNvSpPr/>
          <p:nvPr/>
        </p:nvSpPr>
        <p:spPr>
          <a:xfrm>
            <a:off x="0" y="0"/>
            <a:ext cx="9141120" cy="454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3" name="Rectangle 2"/>
          <p:cNvSpPr/>
          <p:nvPr/>
        </p:nvSpPr>
        <p:spPr>
          <a:xfrm>
            <a:off x="360000" y="180000"/>
            <a:ext cx="9141120" cy="454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push dir="r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" name="Picture 4" descr="Picture background"/>
          <p:cNvPicPr/>
          <p:nvPr/>
        </p:nvPicPr>
        <p:blipFill>
          <a:blip r:embed="rId1"/>
          <a:stretch/>
        </p:blipFill>
        <p:spPr>
          <a:xfrm>
            <a:off x="0" y="0"/>
            <a:ext cx="9177480" cy="6901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5" name="Прямоугольник 1"/>
          <p:cNvSpPr/>
          <p:nvPr/>
        </p:nvSpPr>
        <p:spPr>
          <a:xfrm>
            <a:off x="611640" y="116640"/>
            <a:ext cx="7989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800" b="0" u="none" strike="noStrike">
                <a:solidFill>
                  <a:srgbClr val="17375e"/>
                </a:solidFill>
                <a:effectLst/>
                <a:uFillTx/>
                <a:latin typeface="Times New Roman"/>
              </a:rPr>
              <a:t>Условно утверждаемые расходы, тыс. руб.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u="none" strike="noStrike">
                <a:solidFill>
                  <a:srgbClr val="17375e"/>
                </a:solidFill>
                <a:effectLst/>
                <a:uFillTx/>
                <a:latin typeface="Times New Roman"/>
              </a:rPr>
              <a:t>Пункт 3 статьи 184.1 БК РФ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6" name="Прямоугольник 2"/>
          <p:cNvSpPr/>
          <p:nvPr/>
        </p:nvSpPr>
        <p:spPr>
          <a:xfrm>
            <a:off x="179640" y="889920"/>
            <a:ext cx="885420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lang="ru-RU" sz="1800" b="0" u="none" strike="noStrike">
                <a:solidFill>
                  <a:srgbClr val="17375e"/>
                </a:solidFill>
                <a:effectLst/>
                <a:uFillTx/>
                <a:latin typeface="Times New Roman"/>
              </a:rPr>
              <a:t>Общий объем условно утверждаемых (утвержденных) расходов в случае утверждения бюджета на очередной финансовый год и плановый период на первый год планового периода в объеме не менее 2,5% общего объема расходов бюджета 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назначение), на второй год планового периода в объеме не менее 5% общего объема расходов бюджета 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347" name="Таблица 4"/>
          <p:cNvGraphicFramePr/>
          <p:nvPr/>
        </p:nvGraphicFramePr>
        <p:xfrm>
          <a:off x="1331640" y="3717000"/>
          <a:ext cx="6095160" cy="793440"/>
        </p:xfrm>
        <a:graphic>
          <a:graphicData uri="http://schemas.openxmlformats.org/drawingml/2006/table">
            <a:tbl>
              <a:tblPr/>
              <a:tblGrid>
                <a:gridCol w="3047760"/>
                <a:gridCol w="3047760"/>
              </a:tblGrid>
              <a:tr h="3960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0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2027</a:t>
                      </a:r>
                      <a:endParaRPr lang="ru-RU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75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0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2028</a:t>
                      </a:r>
                      <a:endParaRPr lang="ru-RU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75000"/>
                      </a:schemeClr>
                    </a:solidFill>
                  </a:tcPr>
                </a:tc>
              </a:tr>
              <a:tr h="3960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0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19720,7 тыс. руб.</a:t>
                      </a:r>
                      <a:endParaRPr lang="ru-RU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75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lang="ru-RU" sz="20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</a:rPr>
                        <a:t>42115,0 тыс. руб.</a:t>
                      </a:r>
                      <a:endParaRPr lang="ru-RU" sz="20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48" name="Рисунок 13" descr="http://budget.gov.ru/epbs/cs/news/30019143/417671_size2.jpg"/>
          <p:cNvPicPr/>
          <p:nvPr/>
        </p:nvPicPr>
        <p:blipFill>
          <a:blip r:embed="rId2"/>
          <a:stretch/>
        </p:blipFill>
        <p:spPr>
          <a:xfrm>
            <a:off x="5722200" y="4869360"/>
            <a:ext cx="2749680" cy="1673640"/>
          </a:xfrm>
          <a:prstGeom prst="rect">
            <a:avLst/>
          </a:prstGeom>
          <a:noFill/>
          <a:ln w="34925">
            <a:solidFill>
              <a:srgbClr val="ffffff"/>
            </a:solidFill>
            <a:miter/>
          </a:ln>
          <a:effectLst>
            <a:outerShdw algn="ctr" blurRad="317520" dir="0">
              <a:srgbClr val="000000">
                <a:alpha val="43000"/>
              </a:srgbClr>
            </a:outerShdw>
          </a:effectLst>
          <a:scene3d>
            <a:camera fov="2700000" prst="perspectiveFront">
              <a:rot lat="19086000" lon="19067999" rev="3108000"/>
            </a:camera>
            <a:lightRig dir="t" rig="threePt">
              <a:rot lat="0" lon="0" rev="0"/>
            </a:lightRig>
          </a:scene3d>
          <a:sp3d extrusionH="38100" prstMaterial="clear">
            <a:bevelT prst="softRound" w="260350" h="50800"/>
            <a:bevelB prst="softRound"/>
          </a:sp3d>
        </p:spPr>
      </p:pic>
      <p:sp>
        <p:nvSpPr>
          <p:cNvPr id="1349" name="Номер слайда 7"/>
          <p:cNvSpPr/>
          <p:nvPr/>
        </p:nvSpPr>
        <p:spPr>
          <a:xfrm>
            <a:off x="8476920" y="6402600"/>
            <a:ext cx="540000" cy="28296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lang="ru-RU" sz="14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28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Скругленный прямоугольник 1"/>
          <p:cNvSpPr/>
          <p:nvPr/>
        </p:nvSpPr>
        <p:spPr>
          <a:xfrm>
            <a:off x="395280" y="189000"/>
            <a:ext cx="8206200" cy="93384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351" name="TextBox 2"/>
          <p:cNvSpPr/>
          <p:nvPr/>
        </p:nvSpPr>
        <p:spPr>
          <a:xfrm>
            <a:off x="506520" y="204840"/>
            <a:ext cx="8063280" cy="699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20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Контактная информация по управлению финансов 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Шатковского муниципального округа Нижегородской области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2" name="TextBox 4"/>
          <p:cNvSpPr/>
          <p:nvPr/>
        </p:nvSpPr>
        <p:spPr>
          <a:xfrm>
            <a:off x="611280" y="4437000"/>
            <a:ext cx="7629840" cy="1461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Управление финансов администрации Шатковского муниципального округа Нижегородской области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607700 р.п. Шатки, ул. Федеративная, д.17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Тел. 8 (83190) 4-13-53, факс: 8 (83190) 4-11-91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sng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shtfin@mail.ru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3" name="Овал 5"/>
          <p:cNvSpPr/>
          <p:nvPr/>
        </p:nvSpPr>
        <p:spPr>
          <a:xfrm>
            <a:off x="8244000" y="6308640"/>
            <a:ext cx="646560" cy="35748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354" name="TextBox 6"/>
          <p:cNvSpPr/>
          <p:nvPr/>
        </p:nvSpPr>
        <p:spPr>
          <a:xfrm>
            <a:off x="8238240" y="6308640"/>
            <a:ext cx="64656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35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55" name="Рисунок 2"/>
          <p:cNvPicPr/>
          <p:nvPr/>
        </p:nvPicPr>
        <p:blipFill>
          <a:blip r:embed="rId1"/>
          <a:stretch/>
        </p:blipFill>
        <p:spPr>
          <a:xfrm>
            <a:off x="2267640" y="1478160"/>
            <a:ext cx="4902480" cy="2955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PlaceHolder 1"/>
          <p:cNvSpPr>
            <a:spLocks noGrp="1"/>
          </p:cNvSpPr>
          <p:nvPr>
            <p:ph type="title"/>
          </p:nvPr>
        </p:nvSpPr>
        <p:spPr>
          <a:xfrm>
            <a:off x="826920" y="189000"/>
            <a:ext cx="7466400" cy="63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5" name="PlaceHolder 2"/>
          <p:cNvSpPr>
            <a:spLocks noGrp="1"/>
          </p:cNvSpPr>
          <p:nvPr>
            <p:ph/>
          </p:nvPr>
        </p:nvSpPr>
        <p:spPr>
          <a:xfrm>
            <a:off x="455760" y="949320"/>
            <a:ext cx="8226720" cy="1292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7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Бюджет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Бюджет округа это план доходов и расходов Администрации Шатковского муниципального округа Нижегородской области</a:t>
            </a:r>
            <a:endParaRPr lang="ru-RU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endParaRPr lang="ru-RU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96" name="Picture 2"/>
          <p:cNvPicPr/>
          <p:nvPr/>
        </p:nvPicPr>
        <p:blipFill>
          <a:blip r:embed="rId1"/>
          <a:stretch/>
        </p:blipFill>
        <p:spPr>
          <a:xfrm>
            <a:off x="477720" y="20520"/>
            <a:ext cx="7815600" cy="129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7" name="TextBox 2"/>
          <p:cNvSpPr/>
          <p:nvPr/>
        </p:nvSpPr>
        <p:spPr>
          <a:xfrm>
            <a:off x="2266920" y="115920"/>
            <a:ext cx="4821480" cy="790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</a:pPr>
            <a:r>
              <a:rPr lang="ru-RU" sz="40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Что такое бюджет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98" name="Диаграмма 7"/>
          <p:cNvGraphicFramePr/>
          <p:nvPr/>
        </p:nvGraphicFramePr>
        <p:xfrm>
          <a:off x="426960" y="2228760"/>
          <a:ext cx="3905640" cy="1827360"/>
        </p:xfrm>
        <a:graphic>
          <a:graphicData uri="http://schemas.openxmlformats.org/presentationml/2006/ole">
            <p:oleObj progId="Excel.Chart.8" r:id="rId2" spid="">
              <p:embed/>
              <p:pic>
                <p:nvPicPr>
                  <p:cNvPr id="999" name="Диаграмма 7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26960" y="2228760"/>
                    <a:ext cx="3905640" cy="1827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00" name="Диаграмма 10"/>
          <p:cNvGraphicFramePr/>
          <p:nvPr/>
        </p:nvGraphicFramePr>
        <p:xfrm>
          <a:off x="4600440" y="2076480"/>
          <a:ext cx="4140360" cy="2041920"/>
        </p:xfrm>
        <a:graphic>
          <a:graphicData uri="http://schemas.openxmlformats.org/presentationml/2006/ole">
            <p:oleObj progId="Excel.Chart.8" r:id="rId4" spid="">
              <p:embed/>
              <p:pic>
                <p:nvPicPr>
                  <p:cNvPr id="1001" name="Диаграмма 10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600440" y="2076480"/>
                    <a:ext cx="4140360" cy="2041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002" name="Picture 3"/>
          <p:cNvPicPr/>
          <p:nvPr/>
        </p:nvPicPr>
        <p:blipFill>
          <a:blip r:embed="rId6"/>
          <a:stretch/>
        </p:blipFill>
        <p:spPr>
          <a:xfrm>
            <a:off x="324000" y="4037040"/>
            <a:ext cx="3957840" cy="1652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" name="Picture 4"/>
          <p:cNvPicPr/>
          <p:nvPr/>
        </p:nvPicPr>
        <p:blipFill>
          <a:blip r:embed="rId7"/>
          <a:stretch/>
        </p:blipFill>
        <p:spPr>
          <a:xfrm>
            <a:off x="4651200" y="4037040"/>
            <a:ext cx="3937320" cy="166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4" name="Прямоугольник 14"/>
          <p:cNvSpPr/>
          <p:nvPr/>
        </p:nvSpPr>
        <p:spPr>
          <a:xfrm>
            <a:off x="231840" y="4065480"/>
            <a:ext cx="4151520" cy="1551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В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случае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превышения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расходов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над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доходами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образуется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дефицит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бюджета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(необходимы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источники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покрытия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дефицита,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можно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например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использовать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остатки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средств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или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привлечь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средства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в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долг)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5" name="Прямоугольник 15"/>
          <p:cNvSpPr/>
          <p:nvPr/>
        </p:nvSpPr>
        <p:spPr>
          <a:xfrm>
            <a:off x="4749840" y="4203720"/>
            <a:ext cx="3691080" cy="1308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В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случае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превышения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доходов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над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расходами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образуется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профицит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бюджета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(можно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накапливать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резервы,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погашать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имеющиеся</a:t>
            </a: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долги)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6" name="TextBox 16"/>
          <p:cNvSpPr/>
          <p:nvPr/>
        </p:nvSpPr>
        <p:spPr>
          <a:xfrm>
            <a:off x="603360" y="5778360"/>
            <a:ext cx="781380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Сбалансированность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бюджета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доходам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и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расходам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—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основополагающее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требование,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предъявляемое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к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органам,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составляющим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и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утверждающим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бюджет.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7" name="Овал 3"/>
          <p:cNvSpPr/>
          <p:nvPr/>
        </p:nvSpPr>
        <p:spPr>
          <a:xfrm>
            <a:off x="8432640" y="6410160"/>
            <a:ext cx="517680" cy="28908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08" name="TextBox 5"/>
          <p:cNvSpPr/>
          <p:nvPr/>
        </p:nvSpPr>
        <p:spPr>
          <a:xfrm>
            <a:off x="8570160" y="6384960"/>
            <a:ext cx="35604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3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Скругленный прямоугольник 1"/>
          <p:cNvSpPr/>
          <p:nvPr/>
        </p:nvSpPr>
        <p:spPr>
          <a:xfrm>
            <a:off x="684360" y="333360"/>
            <a:ext cx="7917120" cy="107676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10" name="TextBox 2"/>
          <p:cNvSpPr/>
          <p:nvPr/>
        </p:nvSpPr>
        <p:spPr>
          <a:xfrm>
            <a:off x="996120" y="333360"/>
            <a:ext cx="7342560" cy="1065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32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На чем основывается проект бюджета Шатковского муниципального округа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1" name="Прямоугольник 3"/>
          <p:cNvSpPr/>
          <p:nvPr/>
        </p:nvSpPr>
        <p:spPr>
          <a:xfrm>
            <a:off x="826920" y="1628640"/>
            <a:ext cx="7467840" cy="13654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12" name="Прямоугольник 4"/>
          <p:cNvSpPr/>
          <p:nvPr/>
        </p:nvSpPr>
        <p:spPr>
          <a:xfrm>
            <a:off x="934920" y="1700280"/>
            <a:ext cx="7251840" cy="1221120"/>
          </a:xfrm>
          <a:prstGeom prst="rec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13" name="TextBox 5"/>
          <p:cNvSpPr/>
          <p:nvPr/>
        </p:nvSpPr>
        <p:spPr>
          <a:xfrm>
            <a:off x="1039680" y="1658880"/>
            <a:ext cx="7042320" cy="1247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900" b="1" u="none" strike="noStrike">
                <a:solidFill>
                  <a:srgbClr val="9fc0ff"/>
                </a:solidFill>
                <a:effectLst/>
                <a:uFillTx/>
                <a:latin typeface="Times New Roman"/>
              </a:rPr>
              <a:t>Проект бюджета Шатковского муниципального округа Нижегородской  области составляется и утверждается на очередной финансовый год и  плановый период и основывается на :</a:t>
            </a: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4" name="Скругленный прямоугольник 6"/>
          <p:cNvSpPr/>
          <p:nvPr/>
        </p:nvSpPr>
        <p:spPr>
          <a:xfrm>
            <a:off x="365040" y="3365640"/>
            <a:ext cx="1932120" cy="265284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solidFill>
              <a:srgbClr val="95373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15" name="Скругленный прямоугольник 9"/>
          <p:cNvSpPr/>
          <p:nvPr/>
        </p:nvSpPr>
        <p:spPr>
          <a:xfrm>
            <a:off x="2540160" y="3365640"/>
            <a:ext cx="1941840" cy="250848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solidFill>
              <a:srgbClr val="95373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16" name="Скругленный прямоугольник 11"/>
          <p:cNvSpPr/>
          <p:nvPr/>
        </p:nvSpPr>
        <p:spPr>
          <a:xfrm>
            <a:off x="4668840" y="3338640"/>
            <a:ext cx="1891080" cy="242424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solidFill>
              <a:srgbClr val="95373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17" name="Скругленный прямоугольник 12"/>
          <p:cNvSpPr/>
          <p:nvPr/>
        </p:nvSpPr>
        <p:spPr>
          <a:xfrm>
            <a:off x="6800760" y="3365640"/>
            <a:ext cx="1797480" cy="222912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solidFill>
              <a:srgbClr val="95373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18" name="TextBox 13"/>
          <p:cNvSpPr/>
          <p:nvPr/>
        </p:nvSpPr>
        <p:spPr>
          <a:xfrm>
            <a:off x="458640" y="3549600"/>
            <a:ext cx="1797480" cy="1461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8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Бюджетном послании Президента Российской Федерации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9" name="TextBox 14"/>
          <p:cNvSpPr/>
          <p:nvPr/>
        </p:nvSpPr>
        <p:spPr>
          <a:xfrm>
            <a:off x="2587680" y="3549600"/>
            <a:ext cx="1870200" cy="1826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Прогнозе социально-экономического развития Шатковского муниципального округа </a:t>
            </a:r>
            <a:r>
              <a:rPr lang="ru-RU" sz="18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на 3 года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0" name="TextBox 17"/>
          <p:cNvSpPr/>
          <p:nvPr/>
        </p:nvSpPr>
        <p:spPr>
          <a:xfrm>
            <a:off x="4718160" y="3516480"/>
            <a:ext cx="1841760" cy="2039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Основных направлениях бюджетной и налоговой политики в Шатковском муниципальном округе на 3 года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1" name="TextBox 18"/>
          <p:cNvSpPr/>
          <p:nvPr/>
        </p:nvSpPr>
        <p:spPr>
          <a:xfrm>
            <a:off x="6656400" y="3549600"/>
            <a:ext cx="2086200" cy="1551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Муниципальных программах Шатковского муниципального   округа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(21</a:t>
            </a:r>
            <a:r>
              <a:rPr lang="ru-RU" sz="1600" b="1" u="none" strike="noStrike">
                <a:solidFill>
                  <a:srgbClr val="ff0000"/>
                </a:solidFill>
                <a:effectLst/>
                <a:uFillTx/>
                <a:latin typeface="Times New Roman"/>
              </a:rPr>
              <a:t> </a:t>
            </a:r>
            <a:r>
              <a:rPr lang="ru-RU" sz="16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программа)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2" name="Равнобедренный треугольник 19"/>
          <p:cNvSpPr/>
          <p:nvPr/>
        </p:nvSpPr>
        <p:spPr>
          <a:xfrm rot="5400000">
            <a:off x="2269800" y="5284440"/>
            <a:ext cx="428760" cy="31464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23" name="Равнобедренный треугольник 20"/>
          <p:cNvSpPr/>
          <p:nvPr/>
        </p:nvSpPr>
        <p:spPr>
          <a:xfrm rot="5400000">
            <a:off x="4485240" y="5099760"/>
            <a:ext cx="419400" cy="405000"/>
          </a:xfrm>
          <a:prstGeom prst="triangle">
            <a:avLst>
              <a:gd name="adj" fmla="val 52190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24" name="Равнобедренный треугольник 21"/>
          <p:cNvSpPr/>
          <p:nvPr/>
        </p:nvSpPr>
        <p:spPr>
          <a:xfrm rot="5400000">
            <a:off x="6541560" y="4964040"/>
            <a:ext cx="405000" cy="40824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25" name="Овал 22"/>
          <p:cNvSpPr/>
          <p:nvPr/>
        </p:nvSpPr>
        <p:spPr>
          <a:xfrm>
            <a:off x="8497800" y="6410160"/>
            <a:ext cx="501840" cy="32580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26" name="TextBox 23"/>
          <p:cNvSpPr/>
          <p:nvPr/>
        </p:nvSpPr>
        <p:spPr>
          <a:xfrm>
            <a:off x="8601120" y="6370560"/>
            <a:ext cx="35748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4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Скругленный прямоугольник 1"/>
          <p:cNvSpPr/>
          <p:nvPr/>
        </p:nvSpPr>
        <p:spPr>
          <a:xfrm>
            <a:off x="467640" y="260640"/>
            <a:ext cx="8278200" cy="78912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28" name="TextBox 2"/>
          <p:cNvSpPr/>
          <p:nvPr/>
        </p:nvSpPr>
        <p:spPr>
          <a:xfrm>
            <a:off x="652320" y="333360"/>
            <a:ext cx="7917120" cy="455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24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Как происходит составление бюджета округа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9" name="Овал 3"/>
          <p:cNvSpPr/>
          <p:nvPr/>
        </p:nvSpPr>
        <p:spPr>
          <a:xfrm>
            <a:off x="8508960" y="6453360"/>
            <a:ext cx="524160" cy="34308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30" name="TextBox 4"/>
          <p:cNvSpPr/>
          <p:nvPr/>
        </p:nvSpPr>
        <p:spPr>
          <a:xfrm>
            <a:off x="8604360" y="6429240"/>
            <a:ext cx="28620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5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1" name="Прямоугольник 6"/>
          <p:cNvSpPr/>
          <p:nvPr/>
        </p:nvSpPr>
        <p:spPr>
          <a:xfrm>
            <a:off x="468360" y="1197000"/>
            <a:ext cx="1713240" cy="3574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32" name="Прямоугольник 7"/>
          <p:cNvSpPr/>
          <p:nvPr/>
        </p:nvSpPr>
        <p:spPr>
          <a:xfrm>
            <a:off x="468360" y="1700280"/>
            <a:ext cx="1713240" cy="3574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33" name="Прямоугольник 8"/>
          <p:cNvSpPr/>
          <p:nvPr/>
        </p:nvSpPr>
        <p:spPr>
          <a:xfrm>
            <a:off x="468360" y="2205000"/>
            <a:ext cx="1713240" cy="3574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34" name="Прямоугольник 9"/>
          <p:cNvSpPr/>
          <p:nvPr/>
        </p:nvSpPr>
        <p:spPr>
          <a:xfrm>
            <a:off x="468360" y="2664000"/>
            <a:ext cx="1713240" cy="3574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Август-сентябрь</a:t>
            </a: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35" name="Прямоугольник 10"/>
          <p:cNvSpPr/>
          <p:nvPr/>
        </p:nvSpPr>
        <p:spPr>
          <a:xfrm>
            <a:off x="458640" y="3121200"/>
            <a:ext cx="1724400" cy="5446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36" name="Прямоугольник 11"/>
          <p:cNvSpPr/>
          <p:nvPr/>
        </p:nvSpPr>
        <p:spPr>
          <a:xfrm>
            <a:off x="457200" y="3767040"/>
            <a:ext cx="1725840" cy="428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37" name="Прямоугольник 12"/>
          <p:cNvSpPr/>
          <p:nvPr/>
        </p:nvSpPr>
        <p:spPr>
          <a:xfrm>
            <a:off x="457200" y="4329000"/>
            <a:ext cx="1725840" cy="3859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38" name="Прямоугольник 13"/>
          <p:cNvSpPr/>
          <p:nvPr/>
        </p:nvSpPr>
        <p:spPr>
          <a:xfrm>
            <a:off x="480960" y="4869000"/>
            <a:ext cx="1725840" cy="3574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39" name="Прямоугольник 14"/>
          <p:cNvSpPr/>
          <p:nvPr/>
        </p:nvSpPr>
        <p:spPr>
          <a:xfrm>
            <a:off x="480960" y="5407200"/>
            <a:ext cx="1725840" cy="408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40" name="Прямоугольник 15"/>
          <p:cNvSpPr/>
          <p:nvPr/>
        </p:nvSpPr>
        <p:spPr>
          <a:xfrm>
            <a:off x="480960" y="5931000"/>
            <a:ext cx="1725840" cy="484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41" name="Прямоугольник 17"/>
          <p:cNvSpPr/>
          <p:nvPr/>
        </p:nvSpPr>
        <p:spPr>
          <a:xfrm>
            <a:off x="2340000" y="1700280"/>
            <a:ext cx="6405840" cy="3574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eeece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42" name="Прямоугольник 18"/>
          <p:cNvSpPr/>
          <p:nvPr/>
        </p:nvSpPr>
        <p:spPr>
          <a:xfrm>
            <a:off x="2340000" y="2205000"/>
            <a:ext cx="6332760" cy="3574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eeece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43" name="Прямоугольник 19"/>
          <p:cNvSpPr/>
          <p:nvPr/>
        </p:nvSpPr>
        <p:spPr>
          <a:xfrm>
            <a:off x="2340000" y="2664000"/>
            <a:ext cx="6332760" cy="3574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eeece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44" name="Прямоугольник 20"/>
          <p:cNvSpPr/>
          <p:nvPr/>
        </p:nvSpPr>
        <p:spPr>
          <a:xfrm>
            <a:off x="2340000" y="3121200"/>
            <a:ext cx="6332760" cy="5446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eeece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45" name="Прямоугольник 21"/>
          <p:cNvSpPr/>
          <p:nvPr/>
        </p:nvSpPr>
        <p:spPr>
          <a:xfrm>
            <a:off x="2328840" y="3780000"/>
            <a:ext cx="6334560" cy="4287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eeece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46" name="Прямоугольник 22"/>
          <p:cNvSpPr/>
          <p:nvPr/>
        </p:nvSpPr>
        <p:spPr>
          <a:xfrm>
            <a:off x="2303640" y="4264200"/>
            <a:ext cx="6334560" cy="5162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eeece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47" name="Прямоугольник 23"/>
          <p:cNvSpPr/>
          <p:nvPr/>
        </p:nvSpPr>
        <p:spPr>
          <a:xfrm>
            <a:off x="2303640" y="4875120"/>
            <a:ext cx="6334560" cy="356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eeece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48" name="Прямоугольник 24"/>
          <p:cNvSpPr/>
          <p:nvPr/>
        </p:nvSpPr>
        <p:spPr>
          <a:xfrm>
            <a:off x="2287440" y="5281560"/>
            <a:ext cx="6332760" cy="586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eeece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49" name="Прямоугольник 25"/>
          <p:cNvSpPr/>
          <p:nvPr/>
        </p:nvSpPr>
        <p:spPr>
          <a:xfrm>
            <a:off x="2279520" y="5931000"/>
            <a:ext cx="6334560" cy="4845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eeece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50" name="TextBox 26"/>
          <p:cNvSpPr/>
          <p:nvPr/>
        </p:nvSpPr>
        <p:spPr>
          <a:xfrm>
            <a:off x="492120" y="1197000"/>
            <a:ext cx="157032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Срок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1" name="Прямоугольник 27"/>
          <p:cNvSpPr/>
          <p:nvPr/>
        </p:nvSpPr>
        <p:spPr>
          <a:xfrm>
            <a:off x="2340000" y="1197000"/>
            <a:ext cx="6405840" cy="3574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52" name="TextBox 28"/>
          <p:cNvSpPr/>
          <p:nvPr/>
        </p:nvSpPr>
        <p:spPr>
          <a:xfrm>
            <a:off x="492120" y="1700280"/>
            <a:ext cx="1570320" cy="333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Июль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3" name="TextBox 29"/>
          <p:cNvSpPr/>
          <p:nvPr/>
        </p:nvSpPr>
        <p:spPr>
          <a:xfrm>
            <a:off x="492120" y="2219400"/>
            <a:ext cx="1689480" cy="333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Август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4" name="TextBox 30"/>
          <p:cNvSpPr/>
          <p:nvPr/>
        </p:nvSpPr>
        <p:spPr>
          <a:xfrm>
            <a:off x="479520" y="3121200"/>
            <a:ext cx="1702080" cy="333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Сентябрь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5" name="TextBox 31"/>
          <p:cNvSpPr/>
          <p:nvPr/>
        </p:nvSpPr>
        <p:spPr>
          <a:xfrm>
            <a:off x="473040" y="3780000"/>
            <a:ext cx="1689480" cy="333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Октябрь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6" name="TextBox 32"/>
          <p:cNvSpPr/>
          <p:nvPr/>
        </p:nvSpPr>
        <p:spPr>
          <a:xfrm>
            <a:off x="480960" y="4329000"/>
            <a:ext cx="1689480" cy="333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Октябрь-ноябрь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7" name="TextBox 33"/>
          <p:cNvSpPr/>
          <p:nvPr/>
        </p:nvSpPr>
        <p:spPr>
          <a:xfrm>
            <a:off x="474840" y="4884840"/>
            <a:ext cx="1690920" cy="333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Ноябрь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8" name="TextBox 34"/>
          <p:cNvSpPr/>
          <p:nvPr/>
        </p:nvSpPr>
        <p:spPr>
          <a:xfrm>
            <a:off x="507960" y="5407200"/>
            <a:ext cx="1568880" cy="333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Ноябрь-декабрь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9" name="TextBox 35"/>
          <p:cNvSpPr/>
          <p:nvPr/>
        </p:nvSpPr>
        <p:spPr>
          <a:xfrm>
            <a:off x="507960" y="6005520"/>
            <a:ext cx="1698840" cy="333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Декабрь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0" name="TextBox 36"/>
          <p:cNvSpPr/>
          <p:nvPr/>
        </p:nvSpPr>
        <p:spPr>
          <a:xfrm>
            <a:off x="2340000" y="1619280"/>
            <a:ext cx="6166080" cy="48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3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Определение основных направлений бюджетной и налоговой политики на трехлетний период</a:t>
            </a:r>
            <a:endParaRPr lang="ru-RU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1" name="TextBox 37"/>
          <p:cNvSpPr/>
          <p:nvPr/>
        </p:nvSpPr>
        <p:spPr>
          <a:xfrm>
            <a:off x="2340000" y="2143080"/>
            <a:ext cx="6405840" cy="48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3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Разработка основных показателей прогноза социально-экономического развития округа на трехлетний период</a:t>
            </a:r>
            <a:endParaRPr lang="ru-RU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2" name="TextBox 38"/>
          <p:cNvSpPr/>
          <p:nvPr/>
        </p:nvSpPr>
        <p:spPr>
          <a:xfrm>
            <a:off x="2340000" y="2664000"/>
            <a:ext cx="6261480" cy="288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3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Определение основных параметров бюджета округа</a:t>
            </a:r>
            <a:endParaRPr lang="ru-RU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3" name="TextBox 39"/>
          <p:cNvSpPr/>
          <p:nvPr/>
        </p:nvSpPr>
        <p:spPr>
          <a:xfrm>
            <a:off x="2340000" y="3121200"/>
            <a:ext cx="6323400" cy="48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3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Работа отраслевых органов исполнительной власти по подготовке обоснований бюджетных ассигнований и бюджетных заявок</a:t>
            </a:r>
            <a:endParaRPr lang="ru-RU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4" name="TextBox 40"/>
          <p:cNvSpPr/>
          <p:nvPr/>
        </p:nvSpPr>
        <p:spPr>
          <a:xfrm>
            <a:off x="2340000" y="3780000"/>
            <a:ext cx="6297840" cy="288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3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Формирование проекта бюджета округа</a:t>
            </a:r>
            <a:endParaRPr lang="ru-RU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5" name="TextBox 41"/>
          <p:cNvSpPr/>
          <p:nvPr/>
        </p:nvSpPr>
        <p:spPr>
          <a:xfrm>
            <a:off x="2328840" y="4270320"/>
            <a:ext cx="6262920" cy="288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3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Рассмотрение проекта  бюджета Шатковского муниципального округа</a:t>
            </a:r>
            <a:endParaRPr lang="ru-RU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6" name="TextBox 42"/>
          <p:cNvSpPr/>
          <p:nvPr/>
        </p:nvSpPr>
        <p:spPr>
          <a:xfrm>
            <a:off x="2340000" y="4794120"/>
            <a:ext cx="6307560" cy="48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3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Внесение проекта бюджета округа в Совет депутатов Шатковского</a:t>
            </a:r>
            <a:r>
              <a:rPr lang="ru-RU" sz="1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ru-RU" sz="13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муниципального округа Нижегородской области</a:t>
            </a:r>
            <a:endParaRPr lang="ru-RU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7" name="TextBox 5"/>
          <p:cNvSpPr/>
          <p:nvPr/>
        </p:nvSpPr>
        <p:spPr>
          <a:xfrm>
            <a:off x="2346480" y="5286600"/>
            <a:ext cx="6201000" cy="684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3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Рассмотрение проекта бюджета Советом депутатов Шатковского муниципального округа Нижегородской области, </a:t>
            </a:r>
            <a:endParaRPr lang="ru-RU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Публичные слушанию по проекту бюджета</a:t>
            </a:r>
            <a:endParaRPr lang="ru-RU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8" name="TextBox 16"/>
          <p:cNvSpPr/>
          <p:nvPr/>
        </p:nvSpPr>
        <p:spPr>
          <a:xfrm>
            <a:off x="2340000" y="5931000"/>
            <a:ext cx="6251760" cy="48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3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Принятие проекта бюджета на заседании Совета депутатов Шатковского</a:t>
            </a:r>
            <a:r>
              <a:rPr lang="ru-RU" sz="1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ru-RU" sz="13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муниципального округа Нижегородской области</a:t>
            </a:r>
            <a:endParaRPr lang="ru-RU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Скругленный прямоугольник 1"/>
          <p:cNvSpPr/>
          <p:nvPr/>
        </p:nvSpPr>
        <p:spPr>
          <a:xfrm>
            <a:off x="539640" y="332640"/>
            <a:ext cx="8061840" cy="71712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  <a:effectLst>
            <a:innerShdw blurRad="63500" dir="18900000" dist="508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70" name="TextBox 2"/>
          <p:cNvSpPr/>
          <p:nvPr/>
        </p:nvSpPr>
        <p:spPr>
          <a:xfrm>
            <a:off x="684360" y="399960"/>
            <a:ext cx="7772760" cy="577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32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Из чего складываются доходы бюджета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1" name="TextBox 3"/>
          <p:cNvSpPr/>
          <p:nvPr/>
        </p:nvSpPr>
        <p:spPr>
          <a:xfrm>
            <a:off x="511200" y="1268280"/>
            <a:ext cx="8063280" cy="6382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8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Доходы бюджета – безвозмездные и безвозвратные поступления денежных средств в бюджет</a:t>
            </a: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72" name="Скругленный прямоугольник 4"/>
          <p:cNvSpPr/>
          <p:nvPr/>
        </p:nvSpPr>
        <p:spPr>
          <a:xfrm>
            <a:off x="324000" y="2333520"/>
            <a:ext cx="2516400" cy="37422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73" name="Скругленный прямоугольник 5"/>
          <p:cNvSpPr/>
          <p:nvPr/>
        </p:nvSpPr>
        <p:spPr>
          <a:xfrm>
            <a:off x="3203640" y="2333520"/>
            <a:ext cx="2661120" cy="37422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74" name="Скругленный прямоугольник 6"/>
          <p:cNvSpPr/>
          <p:nvPr/>
        </p:nvSpPr>
        <p:spPr>
          <a:xfrm>
            <a:off x="6300720" y="2333520"/>
            <a:ext cx="2589480" cy="37422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75" name="TextBox 8"/>
          <p:cNvSpPr/>
          <p:nvPr/>
        </p:nvSpPr>
        <p:spPr>
          <a:xfrm>
            <a:off x="603360" y="2467080"/>
            <a:ext cx="2013120" cy="333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Налоговые доходы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6" name="TextBox 9"/>
          <p:cNvSpPr/>
          <p:nvPr/>
        </p:nvSpPr>
        <p:spPr>
          <a:xfrm>
            <a:off x="3535200" y="2452680"/>
            <a:ext cx="2302200" cy="333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Неналоговые доходы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7" name="TextBox 10"/>
          <p:cNvSpPr/>
          <p:nvPr/>
        </p:nvSpPr>
        <p:spPr>
          <a:xfrm>
            <a:off x="6488280" y="2328840"/>
            <a:ext cx="2300760" cy="577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Безвозмездные поступления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8" name="TextBox 11"/>
          <p:cNvSpPr/>
          <p:nvPr/>
        </p:nvSpPr>
        <p:spPr>
          <a:xfrm>
            <a:off x="287280" y="2808360"/>
            <a:ext cx="25894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>
                    <a:lumMod val="95000"/>
                    <a:lumOff val="5000"/>
                  </a:schemeClr>
                </a:solidFill>
                <a:effectLst/>
                <a:uFillTx/>
                <a:latin typeface="Times New Roman"/>
              </a:rPr>
              <a:t>Поступления от уплаты налогов, установленных Налоговым кодексом РФ (налог на доходы физических лиц, налог на имущество организаций, акцизы, ЕНВД и др.)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9" name="TextBox 12"/>
          <p:cNvSpPr/>
          <p:nvPr/>
        </p:nvSpPr>
        <p:spPr>
          <a:xfrm>
            <a:off x="3166920" y="2806560"/>
            <a:ext cx="273384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>
                    <a:lumMod val="95000"/>
                    <a:lumOff val="5000"/>
                  </a:schemeClr>
                </a:solidFill>
                <a:effectLst/>
                <a:uFillTx/>
                <a:latin typeface="Times New Roman"/>
              </a:rPr>
  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0" name="TextBox 13"/>
          <p:cNvSpPr/>
          <p:nvPr/>
        </p:nvSpPr>
        <p:spPr>
          <a:xfrm>
            <a:off x="6300720" y="2828880"/>
            <a:ext cx="266112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>
                    <a:lumMod val="95000"/>
                    <a:lumOff val="5000"/>
                  </a:schemeClr>
                </a:solidFill>
                <a:effectLst/>
                <a:uFillTx/>
                <a:latin typeface="Times New Roman"/>
              </a:rPr>
              <a:t>Поступления от областного бюджета,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1" name="Овал 14"/>
          <p:cNvSpPr/>
          <p:nvPr/>
        </p:nvSpPr>
        <p:spPr>
          <a:xfrm>
            <a:off x="8447040" y="6384960"/>
            <a:ext cx="522720" cy="28620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82" name="TextBox 15"/>
          <p:cNvSpPr/>
          <p:nvPr/>
        </p:nvSpPr>
        <p:spPr>
          <a:xfrm>
            <a:off x="8583480" y="6345360"/>
            <a:ext cx="38592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6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Прямоугольник 1"/>
          <p:cNvSpPr/>
          <p:nvPr/>
        </p:nvSpPr>
        <p:spPr>
          <a:xfrm>
            <a:off x="324000" y="115920"/>
            <a:ext cx="8421840" cy="646560"/>
          </a:xfrm>
          <a:prstGeom prst="rect">
            <a:avLst/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84" name="TextBox 2"/>
          <p:cNvSpPr/>
          <p:nvPr/>
        </p:nvSpPr>
        <p:spPr>
          <a:xfrm>
            <a:off x="0" y="169920"/>
            <a:ext cx="8991720" cy="455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2400" b="1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Какие налоги уплачивают жители Нижегородской области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5" name="Скругленный прямоугольник 3"/>
          <p:cNvSpPr/>
          <p:nvPr/>
        </p:nvSpPr>
        <p:spPr>
          <a:xfrm>
            <a:off x="323640" y="908640"/>
            <a:ext cx="2877480" cy="215748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  <a:effectLst>
            <a:innerShdw blurRad="63500" dir="18900000" dist="508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86" name="Скругленный прямоугольник 4"/>
          <p:cNvSpPr/>
          <p:nvPr/>
        </p:nvSpPr>
        <p:spPr>
          <a:xfrm>
            <a:off x="323640" y="4087080"/>
            <a:ext cx="2877480" cy="237348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  <a:effectLst>
            <a:innerShdw blurRad="63500" dir="18900000" dist="508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87" name="Скругленный прямоугольник 5"/>
          <p:cNvSpPr/>
          <p:nvPr/>
        </p:nvSpPr>
        <p:spPr>
          <a:xfrm>
            <a:off x="5796000" y="908640"/>
            <a:ext cx="2949480" cy="215748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  <a:effectLst>
            <a:innerShdw blurRad="63500" dir="18900000" dist="508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88" name="Скругленный прямоугольник 6"/>
          <p:cNvSpPr/>
          <p:nvPr/>
        </p:nvSpPr>
        <p:spPr>
          <a:xfrm>
            <a:off x="5777640" y="4103280"/>
            <a:ext cx="2986560" cy="237348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  <a:effectLst>
            <a:innerShdw blurRad="63500" dir="18900000" dist="508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089" name="Picture 2"/>
          <p:cNvPicPr/>
          <p:nvPr/>
        </p:nvPicPr>
        <p:blipFill>
          <a:blip r:embed="rId1"/>
          <a:stretch/>
        </p:blipFill>
        <p:spPr>
          <a:xfrm>
            <a:off x="3346560" y="2689200"/>
            <a:ext cx="2375280" cy="1889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0" name="TextBox 7"/>
          <p:cNvSpPr/>
          <p:nvPr/>
        </p:nvSpPr>
        <p:spPr>
          <a:xfrm>
            <a:off x="3708360" y="3789360"/>
            <a:ext cx="1724400" cy="516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Областной бюджет и местные бюджеты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1" name="Стрелка углом вверх 12"/>
          <p:cNvSpPr/>
          <p:nvPr/>
        </p:nvSpPr>
        <p:spPr>
          <a:xfrm rot="5400000">
            <a:off x="1992240" y="2646360"/>
            <a:ext cx="428760" cy="127332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92" name="Стрелка углом вверх 15"/>
          <p:cNvSpPr/>
          <p:nvPr/>
        </p:nvSpPr>
        <p:spPr>
          <a:xfrm flipH="1" rot="5400000">
            <a:off x="2040120" y="3290400"/>
            <a:ext cx="341640" cy="1252800"/>
          </a:xfrm>
          <a:prstGeom prst="bentUpArrow">
            <a:avLst>
              <a:gd name="adj1" fmla="val 25000"/>
              <a:gd name="adj2" fmla="val 25789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1400" bIns="414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93" name="Стрелка углом вверх 16"/>
          <p:cNvSpPr/>
          <p:nvPr/>
        </p:nvSpPr>
        <p:spPr>
          <a:xfrm flipH="1" rot="16200000">
            <a:off x="6768360" y="2672280"/>
            <a:ext cx="428760" cy="1221120"/>
          </a:xfrm>
          <a:prstGeom prst="bentUpArrow">
            <a:avLst>
              <a:gd name="adj1" fmla="val 25000"/>
              <a:gd name="adj2" fmla="val 22862"/>
              <a:gd name="adj3" fmla="val 25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94" name="Стрелка углом вверх 17"/>
          <p:cNvSpPr/>
          <p:nvPr/>
        </p:nvSpPr>
        <p:spPr>
          <a:xfrm rot="16200000">
            <a:off x="6804000" y="3314160"/>
            <a:ext cx="357480" cy="1221120"/>
          </a:xfrm>
          <a:prstGeom prst="bentUpArrow">
            <a:avLst>
              <a:gd name="adj1" fmla="val 32696"/>
              <a:gd name="adj2" fmla="val 29128"/>
              <a:gd name="adj3" fmla="val 29128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95" name="TextBox 18"/>
          <p:cNvSpPr/>
          <p:nvPr/>
        </p:nvSpPr>
        <p:spPr>
          <a:xfrm>
            <a:off x="430200" y="1125360"/>
            <a:ext cx="2589480" cy="1370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Налог на доходы физических лиц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гл. 23 Налогового кодекса РФ, ставка налога 13%, в отдельных случаях 9%,30% и 35%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6" name="TextBox 19"/>
          <p:cNvSpPr/>
          <p:nvPr/>
        </p:nvSpPr>
        <p:spPr>
          <a:xfrm>
            <a:off x="395280" y="4216320"/>
            <a:ext cx="2733840" cy="2224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Транспортный налог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гл.28 Налогового кодекса РФ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Основные ставки: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до 45л.с.-13,5 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от 45 до 100 л.с. – 22,5 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от 100 до 150 л.с. – 31,5 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от 150 до 200 л.с. – 45 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от 200 до 250 л.с. – 75 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от 250 л.с. – 150 руб.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7" name="TextBox 20"/>
          <p:cNvSpPr/>
          <p:nvPr/>
        </p:nvSpPr>
        <p:spPr>
          <a:xfrm>
            <a:off x="5851440" y="981000"/>
            <a:ext cx="2876760" cy="2010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Налог на имущество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физических лиц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Ставка налога при стоимости имущества: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до 300 тыс.руб. – 0,1%;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от 300 тыс.руб. до 500 тыс.руб. – от 0,11% до 0,3%;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свыше 500 тыс. рублей – 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от 0,31% до 0,5%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8" name="Овал 9"/>
          <p:cNvSpPr/>
          <p:nvPr/>
        </p:nvSpPr>
        <p:spPr>
          <a:xfrm>
            <a:off x="8497800" y="6440400"/>
            <a:ext cx="573480" cy="33048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99" name="TextBox 10"/>
          <p:cNvSpPr/>
          <p:nvPr/>
        </p:nvSpPr>
        <p:spPr>
          <a:xfrm>
            <a:off x="8634240" y="6423120"/>
            <a:ext cx="35748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7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0" name="TextBox 11"/>
          <p:cNvSpPr/>
          <p:nvPr/>
        </p:nvSpPr>
        <p:spPr>
          <a:xfrm>
            <a:off x="5724360" y="4275000"/>
            <a:ext cx="3003840" cy="2010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Земельный налог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Ставка налога от кадастровой стоимости земельных участков: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0,3% по участкам, занятым жилищным фондом, с/х назначения, для личного подсобного хозяйства, дачного хозяйства; 1,5% - в отношении других участков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Скругленный прямоугольник 1"/>
          <p:cNvSpPr/>
          <p:nvPr/>
        </p:nvSpPr>
        <p:spPr>
          <a:xfrm>
            <a:off x="324000" y="189000"/>
            <a:ext cx="8493480" cy="5004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02" name="TextBox 2"/>
          <p:cNvSpPr/>
          <p:nvPr/>
        </p:nvSpPr>
        <p:spPr>
          <a:xfrm>
            <a:off x="441360" y="204840"/>
            <a:ext cx="8277480" cy="39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Как распределяются расходы по основным функциям государства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3" name="Овал 3"/>
          <p:cNvSpPr/>
          <p:nvPr/>
        </p:nvSpPr>
        <p:spPr>
          <a:xfrm>
            <a:off x="8459640" y="6453360"/>
            <a:ext cx="501840" cy="28620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04" name="TextBox 4"/>
          <p:cNvSpPr/>
          <p:nvPr/>
        </p:nvSpPr>
        <p:spPr>
          <a:xfrm>
            <a:off x="8578800" y="6411960"/>
            <a:ext cx="28440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8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5" name="TextBox 5"/>
          <p:cNvSpPr/>
          <p:nvPr/>
        </p:nvSpPr>
        <p:spPr>
          <a:xfrm>
            <a:off x="324000" y="765000"/>
            <a:ext cx="8493480" cy="2284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Расходы бюджета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Формирование расходов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осуществляется в соответствии с расходными обязательствами, законодательно закрепленными за соответствующими уровнями бюджетов.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Принципы формирования расходов бюджета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: по разделам, по ведомствам, по муниципальным программам.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6" name="TextBox 6"/>
          <p:cNvSpPr/>
          <p:nvPr/>
        </p:nvSpPr>
        <p:spPr>
          <a:xfrm>
            <a:off x="2271600" y="3073320"/>
            <a:ext cx="438984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Разделы классификации расходов: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7" name="Прямоугольник 1030"/>
          <p:cNvSpPr/>
          <p:nvPr/>
        </p:nvSpPr>
        <p:spPr>
          <a:xfrm>
            <a:off x="460440" y="3987720"/>
            <a:ext cx="321120" cy="28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08" name="Прямоугольник 1031"/>
          <p:cNvSpPr/>
          <p:nvPr/>
        </p:nvSpPr>
        <p:spPr>
          <a:xfrm>
            <a:off x="866880" y="3997440"/>
            <a:ext cx="3387960" cy="284400"/>
          </a:xfrm>
          <a:prstGeom prst="rec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09" name="Прямоугольник 1032"/>
          <p:cNvSpPr/>
          <p:nvPr/>
        </p:nvSpPr>
        <p:spPr>
          <a:xfrm>
            <a:off x="4722840" y="4005360"/>
            <a:ext cx="357480" cy="28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10" name="Прямоугольник 1033"/>
          <p:cNvSpPr/>
          <p:nvPr/>
        </p:nvSpPr>
        <p:spPr>
          <a:xfrm>
            <a:off x="5200560" y="4005360"/>
            <a:ext cx="3489480" cy="284400"/>
          </a:xfrm>
          <a:prstGeom prst="rec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11" name="Прямоугольник 1034"/>
          <p:cNvSpPr/>
          <p:nvPr/>
        </p:nvSpPr>
        <p:spPr>
          <a:xfrm>
            <a:off x="460440" y="4368960"/>
            <a:ext cx="321120" cy="304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12" name="Прямоугольник 1035"/>
          <p:cNvSpPr/>
          <p:nvPr/>
        </p:nvSpPr>
        <p:spPr>
          <a:xfrm>
            <a:off x="460440" y="4808520"/>
            <a:ext cx="321120" cy="357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13" name="Прямоугольник 1036"/>
          <p:cNvSpPr/>
          <p:nvPr/>
        </p:nvSpPr>
        <p:spPr>
          <a:xfrm>
            <a:off x="460440" y="5294160"/>
            <a:ext cx="321120" cy="28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14" name="Прямоугольник 1037"/>
          <p:cNvSpPr/>
          <p:nvPr/>
        </p:nvSpPr>
        <p:spPr>
          <a:xfrm>
            <a:off x="460440" y="5722920"/>
            <a:ext cx="321120" cy="28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15" name="Прямоугольник 1038"/>
          <p:cNvSpPr/>
          <p:nvPr/>
        </p:nvSpPr>
        <p:spPr>
          <a:xfrm>
            <a:off x="460440" y="6124680"/>
            <a:ext cx="321120" cy="28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16" name="TextBox 1039"/>
          <p:cNvSpPr/>
          <p:nvPr/>
        </p:nvSpPr>
        <p:spPr>
          <a:xfrm>
            <a:off x="858960" y="3976560"/>
            <a:ext cx="338652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Общегосударственные вопросы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7" name="Прямоугольник 1040"/>
          <p:cNvSpPr/>
          <p:nvPr/>
        </p:nvSpPr>
        <p:spPr>
          <a:xfrm>
            <a:off x="858960" y="4375080"/>
            <a:ext cx="3386520" cy="303480"/>
          </a:xfrm>
          <a:prstGeom prst="rec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18" name="TextBox 1041"/>
          <p:cNvSpPr/>
          <p:nvPr/>
        </p:nvSpPr>
        <p:spPr>
          <a:xfrm>
            <a:off x="880920" y="4357800"/>
            <a:ext cx="338796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Национальная оборона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9" name="Прямоугольник 7"/>
          <p:cNvSpPr/>
          <p:nvPr/>
        </p:nvSpPr>
        <p:spPr>
          <a:xfrm>
            <a:off x="880920" y="4809960"/>
            <a:ext cx="3387960" cy="403560"/>
          </a:xfrm>
          <a:prstGeom prst="rect">
            <a:avLst/>
          </a:prstGeom>
          <a:solidFill>
            <a:schemeClr val="bg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20" name="TextBox 8"/>
          <p:cNvSpPr/>
          <p:nvPr/>
        </p:nvSpPr>
        <p:spPr>
          <a:xfrm>
            <a:off x="878040" y="4738680"/>
            <a:ext cx="3387960" cy="516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Национальная безопасность и правоохранительная деятельность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1" name="Прямоугольник 9"/>
          <p:cNvSpPr/>
          <p:nvPr/>
        </p:nvSpPr>
        <p:spPr>
          <a:xfrm>
            <a:off x="880920" y="5294160"/>
            <a:ext cx="3380040" cy="284400"/>
          </a:xfrm>
          <a:prstGeom prst="rec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22" name="TextBox 10"/>
          <p:cNvSpPr/>
          <p:nvPr/>
        </p:nvSpPr>
        <p:spPr>
          <a:xfrm>
            <a:off x="906480" y="5273640"/>
            <a:ext cx="338004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Национальная экономика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3" name="Прямоугольник 11"/>
          <p:cNvSpPr/>
          <p:nvPr/>
        </p:nvSpPr>
        <p:spPr>
          <a:xfrm>
            <a:off x="880920" y="5705640"/>
            <a:ext cx="3387960" cy="284400"/>
          </a:xfrm>
          <a:prstGeom prst="rec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24" name="TextBox 12"/>
          <p:cNvSpPr/>
          <p:nvPr/>
        </p:nvSpPr>
        <p:spPr>
          <a:xfrm>
            <a:off x="878040" y="5694480"/>
            <a:ext cx="338184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Жилищно-коммунальное хозяйство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5" name="Прямоугольник 13"/>
          <p:cNvSpPr/>
          <p:nvPr/>
        </p:nvSpPr>
        <p:spPr>
          <a:xfrm>
            <a:off x="893880" y="6108840"/>
            <a:ext cx="3375360" cy="286200"/>
          </a:xfrm>
          <a:prstGeom prst="rec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26" name="TextBox 14"/>
          <p:cNvSpPr/>
          <p:nvPr/>
        </p:nvSpPr>
        <p:spPr>
          <a:xfrm>
            <a:off x="866880" y="6083280"/>
            <a:ext cx="334512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Охрана окружающей среды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7" name="TextBox 15"/>
          <p:cNvSpPr/>
          <p:nvPr/>
        </p:nvSpPr>
        <p:spPr>
          <a:xfrm>
            <a:off x="5200560" y="3967200"/>
            <a:ext cx="294984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Образование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8" name="Прямоугольник 16"/>
          <p:cNvSpPr/>
          <p:nvPr/>
        </p:nvSpPr>
        <p:spPr>
          <a:xfrm>
            <a:off x="4716360" y="4368960"/>
            <a:ext cx="357480" cy="304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29" name="Прямоугольник 17"/>
          <p:cNvSpPr/>
          <p:nvPr/>
        </p:nvSpPr>
        <p:spPr>
          <a:xfrm>
            <a:off x="5200560" y="4368960"/>
            <a:ext cx="3489480" cy="304920"/>
          </a:xfrm>
          <a:prstGeom prst="rec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30" name="TextBox 18"/>
          <p:cNvSpPr/>
          <p:nvPr/>
        </p:nvSpPr>
        <p:spPr>
          <a:xfrm>
            <a:off x="5211720" y="4356000"/>
            <a:ext cx="323712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Культура и искусство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1" name="Прямоугольник 19"/>
          <p:cNvSpPr/>
          <p:nvPr/>
        </p:nvSpPr>
        <p:spPr>
          <a:xfrm>
            <a:off x="4716360" y="4797360"/>
            <a:ext cx="357480" cy="3574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32" name="Прямоугольник 20"/>
          <p:cNvSpPr/>
          <p:nvPr/>
        </p:nvSpPr>
        <p:spPr>
          <a:xfrm>
            <a:off x="5200560" y="4773600"/>
            <a:ext cx="3489480" cy="357480"/>
          </a:xfrm>
          <a:prstGeom prst="rec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33" name="TextBox 21"/>
          <p:cNvSpPr/>
          <p:nvPr/>
        </p:nvSpPr>
        <p:spPr>
          <a:xfrm>
            <a:off x="5227560" y="4807080"/>
            <a:ext cx="280692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Социальная политика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4" name="Прямоугольник 22"/>
          <p:cNvSpPr/>
          <p:nvPr/>
        </p:nvSpPr>
        <p:spPr>
          <a:xfrm>
            <a:off x="4716360" y="5283360"/>
            <a:ext cx="357480" cy="28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35" name="Прямоугольник 23"/>
          <p:cNvSpPr/>
          <p:nvPr/>
        </p:nvSpPr>
        <p:spPr>
          <a:xfrm>
            <a:off x="5210280" y="5273640"/>
            <a:ext cx="3499200" cy="304920"/>
          </a:xfrm>
          <a:prstGeom prst="rec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36" name="TextBox 24"/>
          <p:cNvSpPr/>
          <p:nvPr/>
        </p:nvSpPr>
        <p:spPr>
          <a:xfrm>
            <a:off x="5229360" y="5272200"/>
            <a:ext cx="327384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Физическая культура и спорт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7" name="Прямоугольник 25"/>
          <p:cNvSpPr/>
          <p:nvPr/>
        </p:nvSpPr>
        <p:spPr>
          <a:xfrm>
            <a:off x="4716360" y="5702400"/>
            <a:ext cx="357480" cy="28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38" name="Прямоугольник 26"/>
          <p:cNvSpPr/>
          <p:nvPr/>
        </p:nvSpPr>
        <p:spPr>
          <a:xfrm>
            <a:off x="5219640" y="5713560"/>
            <a:ext cx="3489480" cy="284400"/>
          </a:xfrm>
          <a:prstGeom prst="rec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39" name="TextBox 27"/>
          <p:cNvSpPr/>
          <p:nvPr/>
        </p:nvSpPr>
        <p:spPr>
          <a:xfrm>
            <a:off x="5202360" y="5702400"/>
            <a:ext cx="325476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Средства массовой информации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0" name="Прямоугольник 28"/>
          <p:cNvSpPr/>
          <p:nvPr/>
        </p:nvSpPr>
        <p:spPr>
          <a:xfrm>
            <a:off x="4716360" y="6093000"/>
            <a:ext cx="357480" cy="28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1" name="Прямоугольник 29"/>
          <p:cNvSpPr/>
          <p:nvPr/>
        </p:nvSpPr>
        <p:spPr>
          <a:xfrm>
            <a:off x="5229360" y="6093000"/>
            <a:ext cx="3489480" cy="284400"/>
          </a:xfrm>
          <a:prstGeom prst="rec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2" name="TextBox 30"/>
          <p:cNvSpPr/>
          <p:nvPr/>
        </p:nvSpPr>
        <p:spPr>
          <a:xfrm>
            <a:off x="5227560" y="6095880"/>
            <a:ext cx="3238920" cy="30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Межбюджетные трансферты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3" name="Прямоугольник 1023"/>
          <p:cNvSpPr/>
          <p:nvPr/>
        </p:nvSpPr>
        <p:spPr>
          <a:xfrm>
            <a:off x="622440" y="3441600"/>
            <a:ext cx="7691760" cy="344880"/>
          </a:xfrm>
          <a:prstGeom prst="rect">
            <a:avLst/>
          </a:prstGeom>
          <a:solidFill>
            <a:schemeClr val="tx1"/>
          </a:solidFill>
          <a:ln>
            <a:solidFill>
              <a:srgbClr val="98480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4" name="Прямоугольник 1024"/>
          <p:cNvSpPr/>
          <p:nvPr/>
        </p:nvSpPr>
        <p:spPr>
          <a:xfrm>
            <a:off x="839880" y="3452760"/>
            <a:ext cx="395640" cy="32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5" name="Прямоугольник 1025"/>
          <p:cNvSpPr/>
          <p:nvPr/>
        </p:nvSpPr>
        <p:spPr>
          <a:xfrm>
            <a:off x="1403280" y="3444840"/>
            <a:ext cx="447840" cy="331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6" name="Прямоугольник 1026"/>
          <p:cNvSpPr/>
          <p:nvPr/>
        </p:nvSpPr>
        <p:spPr>
          <a:xfrm>
            <a:off x="2055960" y="3452760"/>
            <a:ext cx="428760" cy="314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7" name="Прямоугольник 1027"/>
          <p:cNvSpPr/>
          <p:nvPr/>
        </p:nvSpPr>
        <p:spPr>
          <a:xfrm>
            <a:off x="2674800" y="3452760"/>
            <a:ext cx="414720" cy="32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8" name="Прямоугольник 1028"/>
          <p:cNvSpPr/>
          <p:nvPr/>
        </p:nvSpPr>
        <p:spPr>
          <a:xfrm>
            <a:off x="3276720" y="3452760"/>
            <a:ext cx="482760" cy="314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49" name="Прямоугольник 1029"/>
          <p:cNvSpPr/>
          <p:nvPr/>
        </p:nvSpPr>
        <p:spPr>
          <a:xfrm>
            <a:off x="3981600" y="3465360"/>
            <a:ext cx="443160" cy="302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50" name="Прямоугольник 1042"/>
          <p:cNvSpPr/>
          <p:nvPr/>
        </p:nvSpPr>
        <p:spPr>
          <a:xfrm>
            <a:off x="4640400" y="3452760"/>
            <a:ext cx="433800" cy="314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51" name="Прямоугольник 1043"/>
          <p:cNvSpPr/>
          <p:nvPr/>
        </p:nvSpPr>
        <p:spPr>
          <a:xfrm>
            <a:off x="5253120" y="3465360"/>
            <a:ext cx="508320" cy="31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52" name="Прямоугольник 1044"/>
          <p:cNvSpPr/>
          <p:nvPr/>
        </p:nvSpPr>
        <p:spPr>
          <a:xfrm>
            <a:off x="5940360" y="3465360"/>
            <a:ext cx="466920" cy="321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53" name="Прямоугольник 1045"/>
          <p:cNvSpPr/>
          <p:nvPr/>
        </p:nvSpPr>
        <p:spPr>
          <a:xfrm>
            <a:off x="6607080" y="3444840"/>
            <a:ext cx="425880" cy="3225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54" name="Прямоугольник 1046"/>
          <p:cNvSpPr/>
          <p:nvPr/>
        </p:nvSpPr>
        <p:spPr>
          <a:xfrm>
            <a:off x="7164360" y="3452760"/>
            <a:ext cx="428760" cy="33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55" name="Прямоугольник 1047"/>
          <p:cNvSpPr/>
          <p:nvPr/>
        </p:nvSpPr>
        <p:spPr>
          <a:xfrm>
            <a:off x="7750080" y="3465360"/>
            <a:ext cx="400320" cy="313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56" name="TextBox 1048"/>
          <p:cNvSpPr/>
          <p:nvPr/>
        </p:nvSpPr>
        <p:spPr>
          <a:xfrm>
            <a:off x="878040" y="3427560"/>
            <a:ext cx="36864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7" name="TextBox 1049"/>
          <p:cNvSpPr/>
          <p:nvPr/>
        </p:nvSpPr>
        <p:spPr>
          <a:xfrm>
            <a:off x="1476360" y="3438360"/>
            <a:ext cx="37512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8" name="TextBox 1050"/>
          <p:cNvSpPr/>
          <p:nvPr/>
        </p:nvSpPr>
        <p:spPr>
          <a:xfrm>
            <a:off x="2151000" y="3436920"/>
            <a:ext cx="42876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3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9" name="TextBox 1051"/>
          <p:cNvSpPr/>
          <p:nvPr/>
        </p:nvSpPr>
        <p:spPr>
          <a:xfrm>
            <a:off x="2727360" y="3435480"/>
            <a:ext cx="41472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4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0" name="TextBox 1052"/>
          <p:cNvSpPr/>
          <p:nvPr/>
        </p:nvSpPr>
        <p:spPr>
          <a:xfrm>
            <a:off x="3360600" y="3427560"/>
            <a:ext cx="42876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5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1" name="TextBox 1053"/>
          <p:cNvSpPr/>
          <p:nvPr/>
        </p:nvSpPr>
        <p:spPr>
          <a:xfrm>
            <a:off x="4049640" y="3419640"/>
            <a:ext cx="44316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6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2" name="TextBox 1054"/>
          <p:cNvSpPr/>
          <p:nvPr/>
        </p:nvSpPr>
        <p:spPr>
          <a:xfrm>
            <a:off x="4716360" y="3429000"/>
            <a:ext cx="35748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7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3" name="TextBox 1055"/>
          <p:cNvSpPr/>
          <p:nvPr/>
        </p:nvSpPr>
        <p:spPr>
          <a:xfrm>
            <a:off x="5364000" y="3438360"/>
            <a:ext cx="50832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8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4" name="TextBox 1056"/>
          <p:cNvSpPr/>
          <p:nvPr/>
        </p:nvSpPr>
        <p:spPr>
          <a:xfrm>
            <a:off x="6012000" y="3444840"/>
            <a:ext cx="46872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9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5" name="TextBox 1057"/>
          <p:cNvSpPr/>
          <p:nvPr/>
        </p:nvSpPr>
        <p:spPr>
          <a:xfrm>
            <a:off x="6607080" y="3427560"/>
            <a:ext cx="42588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10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6" name="TextBox 1058"/>
          <p:cNvSpPr/>
          <p:nvPr/>
        </p:nvSpPr>
        <p:spPr>
          <a:xfrm>
            <a:off x="7164360" y="3419640"/>
            <a:ext cx="42876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11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7" name="TextBox 1059"/>
          <p:cNvSpPr/>
          <p:nvPr/>
        </p:nvSpPr>
        <p:spPr>
          <a:xfrm>
            <a:off x="7750080" y="3419640"/>
            <a:ext cx="49068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12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Скругленный прямоугольник 1"/>
          <p:cNvSpPr/>
          <p:nvPr/>
        </p:nvSpPr>
        <p:spPr>
          <a:xfrm>
            <a:off x="395640" y="188640"/>
            <a:ext cx="8206200" cy="5731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rgbClr val="3a5f8b"/>
            </a:solidFill>
            <a:round/>
          </a:ln>
          <a:scene3d>
            <a:camera prst="orthographicFront"/>
            <a:lightRig dir="t" rig="threePt"/>
          </a:scene3d>
          <a:sp3d>
            <a:bevelT prst="artDeco"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69" name="TextBox 2"/>
          <p:cNvSpPr/>
          <p:nvPr/>
        </p:nvSpPr>
        <p:spPr>
          <a:xfrm>
            <a:off x="514440" y="131760"/>
            <a:ext cx="791712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3600" b="0" u="none" strike="noStrike">
                <a:solidFill>
                  <a:schemeClr val="lt1"/>
                </a:solidFill>
                <a:effectLst/>
                <a:uFillTx/>
                <a:latin typeface="Times New Roman"/>
              </a:rPr>
              <a:t>Что такое программный бюджет</a:t>
            </a: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0" name="TextBox 3"/>
          <p:cNvSpPr/>
          <p:nvPr/>
        </p:nvSpPr>
        <p:spPr>
          <a:xfrm>
            <a:off x="395280" y="907920"/>
            <a:ext cx="8206200" cy="228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Программный бюджет 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отличается от традиционного тем, что все или почти все расходы включены в </a:t>
            </a: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программы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и каждая </a:t>
            </a: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программа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своей целью прямо увязана с тем или иным стратегическим итогом деятельности ведомства.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Программное бюджетирование </a:t>
            </a: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1" name="Скругленный прямоугольник 5"/>
          <p:cNvSpPr/>
          <p:nvPr/>
        </p:nvSpPr>
        <p:spPr>
          <a:xfrm>
            <a:off x="395640" y="3876840"/>
            <a:ext cx="2327040" cy="156528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72" name="Скругленный прямоугольник 6"/>
          <p:cNvSpPr/>
          <p:nvPr/>
        </p:nvSpPr>
        <p:spPr>
          <a:xfrm>
            <a:off x="3276000" y="3543480"/>
            <a:ext cx="2481480" cy="164052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73" name="Скругленный прямоугольник 7"/>
          <p:cNvSpPr/>
          <p:nvPr/>
        </p:nvSpPr>
        <p:spPr>
          <a:xfrm>
            <a:off x="6372360" y="3141000"/>
            <a:ext cx="2373480" cy="160308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algn="l" blurRad="50760" dist="3816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74" name="Стрелка вправо с вырезом 8"/>
          <p:cNvSpPr/>
          <p:nvPr/>
        </p:nvSpPr>
        <p:spPr>
          <a:xfrm>
            <a:off x="2725560" y="4365720"/>
            <a:ext cx="511560" cy="32112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75" name="Стрелка вправо с вырезом 9"/>
          <p:cNvSpPr/>
          <p:nvPr/>
        </p:nvSpPr>
        <p:spPr>
          <a:xfrm>
            <a:off x="5759280" y="3933720"/>
            <a:ext cx="609840" cy="33372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76" name="TextBox 10"/>
          <p:cNvSpPr/>
          <p:nvPr/>
        </p:nvSpPr>
        <p:spPr>
          <a:xfrm>
            <a:off x="514440" y="3997440"/>
            <a:ext cx="2038680" cy="1370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Осуществление бюджетных расходов посредством финансирования муниципальных программ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7" name="TextBox 11"/>
          <p:cNvSpPr/>
          <p:nvPr/>
        </p:nvSpPr>
        <p:spPr>
          <a:xfrm>
            <a:off x="3240000" y="3740040"/>
            <a:ext cx="2516400" cy="943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Взаимосвязь бюджетных расходов с результатами реализации муниципальных программ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8" name="TextBox 12"/>
          <p:cNvSpPr/>
          <p:nvPr/>
        </p:nvSpPr>
        <p:spPr>
          <a:xfrm>
            <a:off x="6408720" y="3354480"/>
            <a:ext cx="2300760" cy="943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lang="ru-RU" sz="1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Повышение качества бюджетного планирования и исполнения бюджета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9" name="TextBox 13"/>
          <p:cNvSpPr/>
          <p:nvPr/>
        </p:nvSpPr>
        <p:spPr>
          <a:xfrm>
            <a:off x="395280" y="5589720"/>
            <a:ext cx="8350560" cy="820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Бюджет округа на 2026 год и на плановый период 2027 и 2028 годов сформирован в «программном» формате на основе 21 муниципальной программы Шатковского муниципального округа Нижегородской области.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0" name="Овал 14"/>
          <p:cNvSpPr/>
          <p:nvPr/>
        </p:nvSpPr>
        <p:spPr>
          <a:xfrm>
            <a:off x="8388360" y="6351480"/>
            <a:ext cx="503640" cy="35280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81" name="TextBox 15"/>
          <p:cNvSpPr/>
          <p:nvPr/>
        </p:nvSpPr>
        <p:spPr>
          <a:xfrm>
            <a:off x="8434440" y="6351480"/>
            <a:ext cx="533520" cy="363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9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9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0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5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16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6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7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8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5948</TotalTime>
  <Application>LibreOffice/25.8.5.2$Windows_X86_64 LibreOffice_project/9c8b85f387cc00a89945a79c9e6239f32e450ac2</Application>
  <AppVersion>15.0000</AppVersion>
  <Words>5084</Words>
  <Paragraphs>1627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2014-11-20T10:38:43Z</dcterms:created>
  <dc:creator>Кочетова Н.В..</dc:creator>
  <dc:description/>
  <dc:language>ru-RU</dc:language>
  <cp:lastModifiedBy/>
  <cp:lastPrinted>2025-12-12T11:11:55Z</cp:lastPrinted>
  <dcterms:modified xsi:type="dcterms:W3CDTF">2026-03-26T14:16:07Z</dcterms:modified>
  <cp:revision>356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Экран (4:3)</vt:lpwstr>
  </property>
  <property fmtid="{D5CDD505-2E9C-101B-9397-08002B2CF9AE}" pid="4" name="Slides">
    <vt:i4>35</vt:i4>
  </property>
</Properties>
</file>